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66" r:id="rId4"/>
    <p:sldId id="269" r:id="rId5"/>
    <p:sldId id="271" r:id="rId6"/>
    <p:sldId id="267" r:id="rId7"/>
    <p:sldId id="268" r:id="rId8"/>
    <p:sldId id="282" r:id="rId9"/>
    <p:sldId id="272" r:id="rId10"/>
    <p:sldId id="275" r:id="rId11"/>
    <p:sldId id="277" r:id="rId12"/>
    <p:sldId id="278" r:id="rId13"/>
    <p:sldId id="276" r:id="rId14"/>
    <p:sldId id="280" r:id="rId15"/>
    <p:sldId id="281" r:id="rId16"/>
    <p:sldId id="264" r:id="rId17"/>
  </p:sldIdLst>
  <p:sldSz cx="9144000" cy="6858000" type="screen4x3"/>
  <p:notesSz cx="6735763" cy="9866313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478"/>
    <a:srgbClr val="A32AA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style val="1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44-55 kw</c:v>
                </c:pt>
              </c:strCache>
            </c:strRef>
          </c:tx>
          <c:dLbls>
            <c:showVal val="1"/>
          </c:dLbls>
          <c:cat>
            <c:strRef>
              <c:f>Sheet1!$A$2:$A$7</c:f>
              <c:strCache>
                <c:ptCount val="6"/>
                <c:pt idx="0">
                  <c:v>Македонија</c:v>
                </c:pt>
                <c:pt idx="1">
                  <c:v>Србија</c:v>
                </c:pt>
                <c:pt idx="2">
                  <c:v>Хрватска</c:v>
                </c:pt>
                <c:pt idx="3">
                  <c:v>БиХ</c:v>
                </c:pt>
                <c:pt idx="4">
                  <c:v>Црна Гора</c:v>
                </c:pt>
                <c:pt idx="5">
                  <c:v>Словенија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148.94999999999999</c:v>
                </c:pt>
                <c:pt idx="1">
                  <c:v>100.05</c:v>
                </c:pt>
                <c:pt idx="2">
                  <c:v>276.69</c:v>
                </c:pt>
                <c:pt idx="3">
                  <c:v>174.45000000000007</c:v>
                </c:pt>
                <c:pt idx="4">
                  <c:v>127.48</c:v>
                </c:pt>
                <c:pt idx="5">
                  <c:v>224</c:v>
                </c:pt>
              </c:numCache>
            </c:numRef>
          </c:val>
        </c:ser>
        <c:shape val="cylinder"/>
        <c:axId val="111146112"/>
        <c:axId val="111147648"/>
        <c:axId val="0"/>
      </c:bar3DChart>
      <c:catAx>
        <c:axId val="111146112"/>
        <c:scaling>
          <c:orientation val="minMax"/>
        </c:scaling>
        <c:axPos val="b"/>
        <c:tickLblPos val="nextTo"/>
        <c:crossAx val="111147648"/>
        <c:crosses val="autoZero"/>
        <c:auto val="1"/>
        <c:lblAlgn val="ctr"/>
        <c:lblOffset val="100"/>
      </c:catAx>
      <c:valAx>
        <c:axId val="111147648"/>
        <c:scaling>
          <c:orientation val="minMax"/>
        </c:scaling>
        <c:axPos val="l"/>
        <c:majorGridlines/>
        <c:numFmt formatCode="General" sourceLinked="1"/>
        <c:tickLblPos val="nextTo"/>
        <c:crossAx val="1111461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mk-MK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BF37E-0732-4AED-BEC6-04C9A30E5260}" type="doc">
      <dgm:prSet loTypeId="urn:microsoft.com/office/officeart/2005/8/layout/hierarchy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mk-MK"/>
        </a:p>
      </dgm:t>
    </dgm:pt>
    <dgm:pt modelId="{6EA5AE08-DAE2-423D-BC52-D2F05ACAF46B}">
      <dgm:prSet phldrT="[Text]"/>
      <dgm:spPr/>
      <dgm:t>
        <a:bodyPr/>
        <a:lstStyle/>
        <a:p>
          <a:r>
            <a:rPr lang="mk-MK" dirty="0" smtClean="0"/>
            <a:t>Вкупна премија</a:t>
          </a:r>
        </a:p>
        <a:p>
          <a:r>
            <a:rPr lang="mk-MK" dirty="0" smtClean="0"/>
            <a:t>6.311.269.000,00 мкд </a:t>
          </a:r>
        </a:p>
        <a:p>
          <a:endParaRPr lang="mk-MK" dirty="0"/>
        </a:p>
      </dgm:t>
    </dgm:pt>
    <dgm:pt modelId="{5635A083-A313-4041-AFD7-713F3ECAE033}" type="parTrans" cxnId="{AEFEE836-038E-41E8-A57D-E978E5587CFA}">
      <dgm:prSet/>
      <dgm:spPr/>
      <dgm:t>
        <a:bodyPr/>
        <a:lstStyle/>
        <a:p>
          <a:endParaRPr lang="mk-MK"/>
        </a:p>
      </dgm:t>
    </dgm:pt>
    <dgm:pt modelId="{CB8F50FF-D18F-4857-891D-E23E9FE90BE2}" type="sibTrans" cxnId="{AEFEE836-038E-41E8-A57D-E978E5587CFA}">
      <dgm:prSet/>
      <dgm:spPr/>
      <dgm:t>
        <a:bodyPr/>
        <a:lstStyle/>
        <a:p>
          <a:endParaRPr lang="mk-MK"/>
        </a:p>
      </dgm:t>
    </dgm:pt>
    <dgm:pt modelId="{25F79B26-0F5C-4A88-99E5-2A5650BF5A13}">
      <dgm:prSet phldrT="[Text]" custT="1"/>
      <dgm:spPr/>
      <dgm:t>
        <a:bodyPr/>
        <a:lstStyle/>
        <a:p>
          <a:r>
            <a:rPr lang="mk-MK" sz="1200" dirty="0" smtClean="0"/>
            <a:t>А/О и зелени карти</a:t>
          </a:r>
        </a:p>
        <a:p>
          <a:r>
            <a:rPr lang="mk-MK" sz="1200" dirty="0" smtClean="0"/>
            <a:t>3.264.963.000 ,00 мкд</a:t>
          </a:r>
        </a:p>
        <a:p>
          <a:r>
            <a:rPr lang="mk-MK" sz="2000" b="1" dirty="0" smtClean="0">
              <a:solidFill>
                <a:srgbClr val="FF0000"/>
              </a:solidFill>
            </a:rPr>
            <a:t>51%</a:t>
          </a:r>
          <a:endParaRPr lang="mk-MK" sz="2000" b="1" dirty="0">
            <a:solidFill>
              <a:srgbClr val="FF0000"/>
            </a:solidFill>
          </a:endParaRPr>
        </a:p>
      </dgm:t>
    </dgm:pt>
    <dgm:pt modelId="{12B6DA68-E58D-465E-8D57-D086865F36AF}" type="parTrans" cxnId="{B283BB1E-A95A-4FF8-B6E7-E2933CF5AB2F}">
      <dgm:prSet/>
      <dgm:spPr/>
      <dgm:t>
        <a:bodyPr/>
        <a:lstStyle/>
        <a:p>
          <a:endParaRPr lang="mk-MK"/>
        </a:p>
      </dgm:t>
    </dgm:pt>
    <dgm:pt modelId="{4964BC9E-8823-4FBE-A602-60FECDFEE836}" type="sibTrans" cxnId="{B283BB1E-A95A-4FF8-B6E7-E2933CF5AB2F}">
      <dgm:prSet/>
      <dgm:spPr/>
      <dgm:t>
        <a:bodyPr/>
        <a:lstStyle/>
        <a:p>
          <a:endParaRPr lang="mk-MK"/>
        </a:p>
      </dgm:t>
    </dgm:pt>
    <dgm:pt modelId="{EC948392-D12E-4968-91BD-74475F907398}">
      <dgm:prSet phldrT="[Text]"/>
      <dgm:spPr/>
      <dgm:t>
        <a:bodyPr/>
        <a:lstStyle/>
        <a:p>
          <a:r>
            <a:rPr lang="mk-MK" dirty="0" smtClean="0"/>
            <a:t>Осигурителни компании</a:t>
          </a:r>
        </a:p>
        <a:p>
          <a:r>
            <a:rPr lang="mk-MK" dirty="0" smtClean="0"/>
            <a:t>2.508.567.179,00 мкд</a:t>
          </a:r>
        </a:p>
        <a:p>
          <a:endParaRPr lang="mk-MK" dirty="0"/>
        </a:p>
      </dgm:t>
    </dgm:pt>
    <dgm:pt modelId="{617F9C0D-F976-40F8-A471-10B41FF350AE}" type="parTrans" cxnId="{9DBB6347-5BB3-447D-9679-9BA8064AA16D}">
      <dgm:prSet/>
      <dgm:spPr/>
      <dgm:t>
        <a:bodyPr/>
        <a:lstStyle/>
        <a:p>
          <a:endParaRPr lang="mk-MK"/>
        </a:p>
      </dgm:t>
    </dgm:pt>
    <dgm:pt modelId="{A6E47CD9-A344-41C4-9399-CE41319E12F2}" type="sibTrans" cxnId="{9DBB6347-5BB3-447D-9679-9BA8064AA16D}">
      <dgm:prSet/>
      <dgm:spPr/>
      <dgm:t>
        <a:bodyPr/>
        <a:lstStyle/>
        <a:p>
          <a:endParaRPr lang="mk-MK"/>
        </a:p>
      </dgm:t>
    </dgm:pt>
    <dgm:pt modelId="{42B33BFA-B9C2-4C88-9CA6-06C493B65BE2}">
      <dgm:prSet phldrT="[Text]"/>
      <dgm:spPr/>
      <dgm:t>
        <a:bodyPr/>
        <a:lstStyle/>
        <a:p>
          <a:r>
            <a:rPr lang="mk-MK" dirty="0" smtClean="0"/>
            <a:t>Останато</a:t>
          </a:r>
        </a:p>
        <a:p>
          <a:r>
            <a:rPr lang="mk-MK" dirty="0" smtClean="0"/>
            <a:t>3.046.306.000,00</a:t>
          </a:r>
          <a:endParaRPr lang="mk-MK" dirty="0"/>
        </a:p>
      </dgm:t>
    </dgm:pt>
    <dgm:pt modelId="{23B8787D-B041-4652-A05B-9A0F8666F138}" type="parTrans" cxnId="{8F6BBEE2-1277-40A6-95C5-B47CC6C965A8}">
      <dgm:prSet/>
      <dgm:spPr/>
      <dgm:t>
        <a:bodyPr/>
        <a:lstStyle/>
        <a:p>
          <a:endParaRPr lang="mk-MK"/>
        </a:p>
      </dgm:t>
    </dgm:pt>
    <dgm:pt modelId="{9B1C2018-19BC-4AAB-96A2-2CC911664E3F}" type="sibTrans" cxnId="{8F6BBEE2-1277-40A6-95C5-B47CC6C965A8}">
      <dgm:prSet/>
      <dgm:spPr/>
      <dgm:t>
        <a:bodyPr/>
        <a:lstStyle/>
        <a:p>
          <a:endParaRPr lang="mk-MK"/>
        </a:p>
      </dgm:t>
    </dgm:pt>
    <dgm:pt modelId="{EC53BCD3-6ED1-479B-8CAD-2CDE85A9E5CE}">
      <dgm:prSet custT="1"/>
      <dgm:spPr/>
      <dgm:t>
        <a:bodyPr/>
        <a:lstStyle/>
        <a:p>
          <a:r>
            <a:rPr lang="mk-MK" sz="1200" dirty="0" smtClean="0"/>
            <a:t>Осигурителни брокерски друштва </a:t>
          </a:r>
        </a:p>
        <a:p>
          <a:r>
            <a:rPr lang="mk-MK" sz="1200" dirty="0" smtClean="0"/>
            <a:t>756.395.821,00 мкд</a:t>
          </a:r>
        </a:p>
        <a:p>
          <a:r>
            <a:rPr lang="mk-MK" sz="2000" b="1" dirty="0" smtClean="0">
              <a:solidFill>
                <a:srgbClr val="FF0000"/>
              </a:solidFill>
            </a:rPr>
            <a:t>23,16%</a:t>
          </a:r>
        </a:p>
      </dgm:t>
    </dgm:pt>
    <dgm:pt modelId="{F016BCA3-4AA9-47ED-97F2-03D5BE186B1A}" type="parTrans" cxnId="{BFE33789-869A-48FB-98B2-D964632479BE}">
      <dgm:prSet/>
      <dgm:spPr/>
      <dgm:t>
        <a:bodyPr/>
        <a:lstStyle/>
        <a:p>
          <a:endParaRPr lang="mk-MK"/>
        </a:p>
      </dgm:t>
    </dgm:pt>
    <dgm:pt modelId="{71D05CE2-9949-4FB6-B539-4AC42E78B0DE}" type="sibTrans" cxnId="{BFE33789-869A-48FB-98B2-D964632479BE}">
      <dgm:prSet/>
      <dgm:spPr/>
      <dgm:t>
        <a:bodyPr/>
        <a:lstStyle/>
        <a:p>
          <a:endParaRPr lang="mk-MK"/>
        </a:p>
      </dgm:t>
    </dgm:pt>
    <dgm:pt modelId="{7A9DA5A0-4D57-4709-824F-CAD5A09C7ABD}" type="pres">
      <dgm:prSet presAssocID="{E6EBF37E-0732-4AED-BEC6-04C9A30E52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EE96C2E8-7FD4-4F68-8EEC-DBBC6AA8B0AB}" type="pres">
      <dgm:prSet presAssocID="{6EA5AE08-DAE2-423D-BC52-D2F05ACAF46B}" presName="hierRoot1" presStyleCnt="0"/>
      <dgm:spPr/>
    </dgm:pt>
    <dgm:pt modelId="{F2ECB770-3432-4CEC-A440-5709DC10A8BC}" type="pres">
      <dgm:prSet presAssocID="{6EA5AE08-DAE2-423D-BC52-D2F05ACAF46B}" presName="composite" presStyleCnt="0"/>
      <dgm:spPr/>
    </dgm:pt>
    <dgm:pt modelId="{C5FB08BE-256B-453A-8E42-D83D9FFF5EC6}" type="pres">
      <dgm:prSet presAssocID="{6EA5AE08-DAE2-423D-BC52-D2F05ACAF46B}" presName="background" presStyleLbl="node0" presStyleIdx="0" presStyleCnt="1"/>
      <dgm:spPr/>
    </dgm:pt>
    <dgm:pt modelId="{061A9377-9D17-4ECD-8820-E82D8ADB7609}" type="pres">
      <dgm:prSet presAssocID="{6EA5AE08-DAE2-423D-BC52-D2F05ACAF46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195A2771-E35B-412F-943A-200D9C7EEC91}" type="pres">
      <dgm:prSet presAssocID="{6EA5AE08-DAE2-423D-BC52-D2F05ACAF46B}" presName="hierChild2" presStyleCnt="0"/>
      <dgm:spPr/>
    </dgm:pt>
    <dgm:pt modelId="{198ECB23-0D96-470D-9F3C-FD20EDFAEFFF}" type="pres">
      <dgm:prSet presAssocID="{12B6DA68-E58D-465E-8D57-D086865F36AF}" presName="Name10" presStyleLbl="parChTrans1D2" presStyleIdx="0" presStyleCnt="2"/>
      <dgm:spPr/>
      <dgm:t>
        <a:bodyPr/>
        <a:lstStyle/>
        <a:p>
          <a:endParaRPr lang="mk-MK"/>
        </a:p>
      </dgm:t>
    </dgm:pt>
    <dgm:pt modelId="{62D4CECB-912D-4649-9A6C-826A2D578D67}" type="pres">
      <dgm:prSet presAssocID="{25F79B26-0F5C-4A88-99E5-2A5650BF5A13}" presName="hierRoot2" presStyleCnt="0"/>
      <dgm:spPr/>
    </dgm:pt>
    <dgm:pt modelId="{2DE2BC3D-00D3-4B08-9959-0DDBEB671AC4}" type="pres">
      <dgm:prSet presAssocID="{25F79B26-0F5C-4A88-99E5-2A5650BF5A13}" presName="composite2" presStyleCnt="0"/>
      <dgm:spPr/>
    </dgm:pt>
    <dgm:pt modelId="{46640F95-FCBA-47B6-88AD-518681B19E62}" type="pres">
      <dgm:prSet presAssocID="{25F79B26-0F5C-4A88-99E5-2A5650BF5A13}" presName="background2" presStyleLbl="node2" presStyleIdx="0" presStyleCnt="2"/>
      <dgm:spPr/>
    </dgm:pt>
    <dgm:pt modelId="{0CD6D2C3-641B-4FE2-B650-E8FDF1218C1D}" type="pres">
      <dgm:prSet presAssocID="{25F79B26-0F5C-4A88-99E5-2A5650BF5A1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81BDE051-5B7C-49B6-8EAA-B7DB552A00C8}" type="pres">
      <dgm:prSet presAssocID="{25F79B26-0F5C-4A88-99E5-2A5650BF5A13}" presName="hierChild3" presStyleCnt="0"/>
      <dgm:spPr/>
    </dgm:pt>
    <dgm:pt modelId="{B2227406-F090-4A6B-92CE-178600A4A884}" type="pres">
      <dgm:prSet presAssocID="{617F9C0D-F976-40F8-A471-10B41FF350AE}" presName="Name17" presStyleLbl="parChTrans1D3" presStyleIdx="0" presStyleCnt="2"/>
      <dgm:spPr/>
      <dgm:t>
        <a:bodyPr/>
        <a:lstStyle/>
        <a:p>
          <a:endParaRPr lang="mk-MK"/>
        </a:p>
      </dgm:t>
    </dgm:pt>
    <dgm:pt modelId="{4635E1FB-651B-4BF2-B8DE-E9CA084CB57C}" type="pres">
      <dgm:prSet presAssocID="{EC948392-D12E-4968-91BD-74475F907398}" presName="hierRoot3" presStyleCnt="0"/>
      <dgm:spPr/>
    </dgm:pt>
    <dgm:pt modelId="{6EE3211A-B41B-4CE9-8995-B29A4C47D4D0}" type="pres">
      <dgm:prSet presAssocID="{EC948392-D12E-4968-91BD-74475F907398}" presName="composite3" presStyleCnt="0"/>
      <dgm:spPr/>
    </dgm:pt>
    <dgm:pt modelId="{9AE06B45-4381-4104-AD55-340C81973BAA}" type="pres">
      <dgm:prSet presAssocID="{EC948392-D12E-4968-91BD-74475F907398}" presName="background3" presStyleLbl="node3" presStyleIdx="0" presStyleCnt="2"/>
      <dgm:spPr/>
    </dgm:pt>
    <dgm:pt modelId="{B094BE54-1DF9-4650-B069-F87D65BD97EB}" type="pres">
      <dgm:prSet presAssocID="{EC948392-D12E-4968-91BD-74475F90739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18260732-963B-4040-8B51-FB0DD6ACE61A}" type="pres">
      <dgm:prSet presAssocID="{EC948392-D12E-4968-91BD-74475F907398}" presName="hierChild4" presStyleCnt="0"/>
      <dgm:spPr/>
    </dgm:pt>
    <dgm:pt modelId="{4DBA8A88-BCD1-4F53-86A8-C23AABFF493A}" type="pres">
      <dgm:prSet presAssocID="{F016BCA3-4AA9-47ED-97F2-03D5BE186B1A}" presName="Name17" presStyleLbl="parChTrans1D3" presStyleIdx="1" presStyleCnt="2"/>
      <dgm:spPr/>
      <dgm:t>
        <a:bodyPr/>
        <a:lstStyle/>
        <a:p>
          <a:endParaRPr lang="mk-MK"/>
        </a:p>
      </dgm:t>
    </dgm:pt>
    <dgm:pt modelId="{54B118DF-5554-4ABB-A503-258BE7920623}" type="pres">
      <dgm:prSet presAssocID="{EC53BCD3-6ED1-479B-8CAD-2CDE85A9E5CE}" presName="hierRoot3" presStyleCnt="0"/>
      <dgm:spPr/>
    </dgm:pt>
    <dgm:pt modelId="{60711AAD-5699-4010-A101-F7E9A89A039D}" type="pres">
      <dgm:prSet presAssocID="{EC53BCD3-6ED1-479B-8CAD-2CDE85A9E5CE}" presName="composite3" presStyleCnt="0"/>
      <dgm:spPr/>
    </dgm:pt>
    <dgm:pt modelId="{5C4C58FD-EC54-4490-AF06-408B5BEA90FC}" type="pres">
      <dgm:prSet presAssocID="{EC53BCD3-6ED1-479B-8CAD-2CDE85A9E5CE}" presName="background3" presStyleLbl="node3" presStyleIdx="1" presStyleCnt="2"/>
      <dgm:spPr/>
    </dgm:pt>
    <dgm:pt modelId="{7BF19475-4277-4A8F-B6B1-8FEDB2E0E84C}" type="pres">
      <dgm:prSet presAssocID="{EC53BCD3-6ED1-479B-8CAD-2CDE85A9E5C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DE5092D1-E567-4C77-B948-5E43C66BD60E}" type="pres">
      <dgm:prSet presAssocID="{EC53BCD3-6ED1-479B-8CAD-2CDE85A9E5CE}" presName="hierChild4" presStyleCnt="0"/>
      <dgm:spPr/>
    </dgm:pt>
    <dgm:pt modelId="{54637E5A-E570-4ED1-B934-F27839869168}" type="pres">
      <dgm:prSet presAssocID="{23B8787D-B041-4652-A05B-9A0F8666F138}" presName="Name10" presStyleLbl="parChTrans1D2" presStyleIdx="1" presStyleCnt="2"/>
      <dgm:spPr/>
      <dgm:t>
        <a:bodyPr/>
        <a:lstStyle/>
        <a:p>
          <a:endParaRPr lang="mk-MK"/>
        </a:p>
      </dgm:t>
    </dgm:pt>
    <dgm:pt modelId="{4D256820-137F-499A-B061-145AA43C1C4E}" type="pres">
      <dgm:prSet presAssocID="{42B33BFA-B9C2-4C88-9CA6-06C493B65BE2}" presName="hierRoot2" presStyleCnt="0"/>
      <dgm:spPr/>
    </dgm:pt>
    <dgm:pt modelId="{196B0B69-0E2C-49A9-8761-4390E121E311}" type="pres">
      <dgm:prSet presAssocID="{42B33BFA-B9C2-4C88-9CA6-06C493B65BE2}" presName="composite2" presStyleCnt="0"/>
      <dgm:spPr/>
    </dgm:pt>
    <dgm:pt modelId="{04E081DA-493F-4965-A614-0F8665B6A6EA}" type="pres">
      <dgm:prSet presAssocID="{42B33BFA-B9C2-4C88-9CA6-06C493B65BE2}" presName="background2" presStyleLbl="node2" presStyleIdx="1" presStyleCnt="2"/>
      <dgm:spPr/>
    </dgm:pt>
    <dgm:pt modelId="{B677841B-4300-4F5B-A298-B709EBF122E8}" type="pres">
      <dgm:prSet presAssocID="{42B33BFA-B9C2-4C88-9CA6-06C493B65BE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CF65C762-B43D-449C-A90D-7766C12E0A57}" type="pres">
      <dgm:prSet presAssocID="{42B33BFA-B9C2-4C88-9CA6-06C493B65BE2}" presName="hierChild3" presStyleCnt="0"/>
      <dgm:spPr/>
    </dgm:pt>
  </dgm:ptLst>
  <dgm:cxnLst>
    <dgm:cxn modelId="{E68C500D-DEB2-4821-8D07-2CC38103AEFA}" type="presOf" srcId="{12B6DA68-E58D-465E-8D57-D086865F36AF}" destId="{198ECB23-0D96-470D-9F3C-FD20EDFAEFFF}" srcOrd="0" destOrd="0" presId="urn:microsoft.com/office/officeart/2005/8/layout/hierarchy1"/>
    <dgm:cxn modelId="{0EFAD005-F490-451A-8392-5DD88DFCEC8B}" type="presOf" srcId="{F016BCA3-4AA9-47ED-97F2-03D5BE186B1A}" destId="{4DBA8A88-BCD1-4F53-86A8-C23AABFF493A}" srcOrd="0" destOrd="0" presId="urn:microsoft.com/office/officeart/2005/8/layout/hierarchy1"/>
    <dgm:cxn modelId="{9DBB6347-5BB3-447D-9679-9BA8064AA16D}" srcId="{25F79B26-0F5C-4A88-99E5-2A5650BF5A13}" destId="{EC948392-D12E-4968-91BD-74475F907398}" srcOrd="0" destOrd="0" parTransId="{617F9C0D-F976-40F8-A471-10B41FF350AE}" sibTransId="{A6E47CD9-A344-41C4-9399-CE41319E12F2}"/>
    <dgm:cxn modelId="{AEFEE836-038E-41E8-A57D-E978E5587CFA}" srcId="{E6EBF37E-0732-4AED-BEC6-04C9A30E5260}" destId="{6EA5AE08-DAE2-423D-BC52-D2F05ACAF46B}" srcOrd="0" destOrd="0" parTransId="{5635A083-A313-4041-AFD7-713F3ECAE033}" sibTransId="{CB8F50FF-D18F-4857-891D-E23E9FE90BE2}"/>
    <dgm:cxn modelId="{B283BB1E-A95A-4FF8-B6E7-E2933CF5AB2F}" srcId="{6EA5AE08-DAE2-423D-BC52-D2F05ACAF46B}" destId="{25F79B26-0F5C-4A88-99E5-2A5650BF5A13}" srcOrd="0" destOrd="0" parTransId="{12B6DA68-E58D-465E-8D57-D086865F36AF}" sibTransId="{4964BC9E-8823-4FBE-A602-60FECDFEE836}"/>
    <dgm:cxn modelId="{B6740463-4BCA-476B-B29B-0542DDD2F2D2}" type="presOf" srcId="{617F9C0D-F976-40F8-A471-10B41FF350AE}" destId="{B2227406-F090-4A6B-92CE-178600A4A884}" srcOrd="0" destOrd="0" presId="urn:microsoft.com/office/officeart/2005/8/layout/hierarchy1"/>
    <dgm:cxn modelId="{96D74758-E963-4F84-9C36-1F01F15E2C79}" type="presOf" srcId="{6EA5AE08-DAE2-423D-BC52-D2F05ACAF46B}" destId="{061A9377-9D17-4ECD-8820-E82D8ADB7609}" srcOrd="0" destOrd="0" presId="urn:microsoft.com/office/officeart/2005/8/layout/hierarchy1"/>
    <dgm:cxn modelId="{15E0E9AF-050D-497C-89DB-6EC6AF0B3E37}" type="presOf" srcId="{EC53BCD3-6ED1-479B-8CAD-2CDE85A9E5CE}" destId="{7BF19475-4277-4A8F-B6B1-8FEDB2E0E84C}" srcOrd="0" destOrd="0" presId="urn:microsoft.com/office/officeart/2005/8/layout/hierarchy1"/>
    <dgm:cxn modelId="{C1188F77-A246-49DC-96A2-8F3D7292F942}" type="presOf" srcId="{42B33BFA-B9C2-4C88-9CA6-06C493B65BE2}" destId="{B677841B-4300-4F5B-A298-B709EBF122E8}" srcOrd="0" destOrd="0" presId="urn:microsoft.com/office/officeart/2005/8/layout/hierarchy1"/>
    <dgm:cxn modelId="{8F6BBEE2-1277-40A6-95C5-B47CC6C965A8}" srcId="{6EA5AE08-DAE2-423D-BC52-D2F05ACAF46B}" destId="{42B33BFA-B9C2-4C88-9CA6-06C493B65BE2}" srcOrd="1" destOrd="0" parTransId="{23B8787D-B041-4652-A05B-9A0F8666F138}" sibTransId="{9B1C2018-19BC-4AAB-96A2-2CC911664E3F}"/>
    <dgm:cxn modelId="{C9BC31C5-0615-4C66-80FD-F94DDB052AA6}" type="presOf" srcId="{23B8787D-B041-4652-A05B-9A0F8666F138}" destId="{54637E5A-E570-4ED1-B934-F27839869168}" srcOrd="0" destOrd="0" presId="urn:microsoft.com/office/officeart/2005/8/layout/hierarchy1"/>
    <dgm:cxn modelId="{99238C90-9D5E-49E4-A717-BC5B96F0522D}" type="presOf" srcId="{E6EBF37E-0732-4AED-BEC6-04C9A30E5260}" destId="{7A9DA5A0-4D57-4709-824F-CAD5A09C7ABD}" srcOrd="0" destOrd="0" presId="urn:microsoft.com/office/officeart/2005/8/layout/hierarchy1"/>
    <dgm:cxn modelId="{BFE33789-869A-48FB-98B2-D964632479BE}" srcId="{25F79B26-0F5C-4A88-99E5-2A5650BF5A13}" destId="{EC53BCD3-6ED1-479B-8CAD-2CDE85A9E5CE}" srcOrd="1" destOrd="0" parTransId="{F016BCA3-4AA9-47ED-97F2-03D5BE186B1A}" sibTransId="{71D05CE2-9949-4FB6-B539-4AC42E78B0DE}"/>
    <dgm:cxn modelId="{B3DB7964-B576-4E4F-9AF3-B1884EA20187}" type="presOf" srcId="{25F79B26-0F5C-4A88-99E5-2A5650BF5A13}" destId="{0CD6D2C3-641B-4FE2-B650-E8FDF1218C1D}" srcOrd="0" destOrd="0" presId="urn:microsoft.com/office/officeart/2005/8/layout/hierarchy1"/>
    <dgm:cxn modelId="{FEF705D4-7AA0-4431-AF0D-851EFC04041F}" type="presOf" srcId="{EC948392-D12E-4968-91BD-74475F907398}" destId="{B094BE54-1DF9-4650-B069-F87D65BD97EB}" srcOrd="0" destOrd="0" presId="urn:microsoft.com/office/officeart/2005/8/layout/hierarchy1"/>
    <dgm:cxn modelId="{1F15720F-2AB4-4658-A1F5-E527CEC83300}" type="presParOf" srcId="{7A9DA5A0-4D57-4709-824F-CAD5A09C7ABD}" destId="{EE96C2E8-7FD4-4F68-8EEC-DBBC6AA8B0AB}" srcOrd="0" destOrd="0" presId="urn:microsoft.com/office/officeart/2005/8/layout/hierarchy1"/>
    <dgm:cxn modelId="{976970A6-A30A-4B22-A8B1-A655718F891F}" type="presParOf" srcId="{EE96C2E8-7FD4-4F68-8EEC-DBBC6AA8B0AB}" destId="{F2ECB770-3432-4CEC-A440-5709DC10A8BC}" srcOrd="0" destOrd="0" presId="urn:microsoft.com/office/officeart/2005/8/layout/hierarchy1"/>
    <dgm:cxn modelId="{5656FF30-4FBD-4FCA-BCA7-7C9E2F63C71A}" type="presParOf" srcId="{F2ECB770-3432-4CEC-A440-5709DC10A8BC}" destId="{C5FB08BE-256B-453A-8E42-D83D9FFF5EC6}" srcOrd="0" destOrd="0" presId="urn:microsoft.com/office/officeart/2005/8/layout/hierarchy1"/>
    <dgm:cxn modelId="{F6B4661D-E660-4C05-B7A5-47EB62414255}" type="presParOf" srcId="{F2ECB770-3432-4CEC-A440-5709DC10A8BC}" destId="{061A9377-9D17-4ECD-8820-E82D8ADB7609}" srcOrd="1" destOrd="0" presId="urn:microsoft.com/office/officeart/2005/8/layout/hierarchy1"/>
    <dgm:cxn modelId="{6EA74B0D-A33C-4A5E-A8C7-F9B48FB01B49}" type="presParOf" srcId="{EE96C2E8-7FD4-4F68-8EEC-DBBC6AA8B0AB}" destId="{195A2771-E35B-412F-943A-200D9C7EEC91}" srcOrd="1" destOrd="0" presId="urn:microsoft.com/office/officeart/2005/8/layout/hierarchy1"/>
    <dgm:cxn modelId="{8D262FA8-0FF3-45BE-BF95-196FA1169336}" type="presParOf" srcId="{195A2771-E35B-412F-943A-200D9C7EEC91}" destId="{198ECB23-0D96-470D-9F3C-FD20EDFAEFFF}" srcOrd="0" destOrd="0" presId="urn:microsoft.com/office/officeart/2005/8/layout/hierarchy1"/>
    <dgm:cxn modelId="{502BBFBA-C06C-4779-9205-A9DB3DD7B388}" type="presParOf" srcId="{195A2771-E35B-412F-943A-200D9C7EEC91}" destId="{62D4CECB-912D-4649-9A6C-826A2D578D67}" srcOrd="1" destOrd="0" presId="urn:microsoft.com/office/officeart/2005/8/layout/hierarchy1"/>
    <dgm:cxn modelId="{6DBD6C7A-AC80-4DC3-A0BE-B5224820AEBE}" type="presParOf" srcId="{62D4CECB-912D-4649-9A6C-826A2D578D67}" destId="{2DE2BC3D-00D3-4B08-9959-0DDBEB671AC4}" srcOrd="0" destOrd="0" presId="urn:microsoft.com/office/officeart/2005/8/layout/hierarchy1"/>
    <dgm:cxn modelId="{18B93A47-9F9C-4164-A37E-061747A7C092}" type="presParOf" srcId="{2DE2BC3D-00D3-4B08-9959-0DDBEB671AC4}" destId="{46640F95-FCBA-47B6-88AD-518681B19E62}" srcOrd="0" destOrd="0" presId="urn:microsoft.com/office/officeart/2005/8/layout/hierarchy1"/>
    <dgm:cxn modelId="{F9F3DF33-5858-4EE4-A71A-2B87B6C47929}" type="presParOf" srcId="{2DE2BC3D-00D3-4B08-9959-0DDBEB671AC4}" destId="{0CD6D2C3-641B-4FE2-B650-E8FDF1218C1D}" srcOrd="1" destOrd="0" presId="urn:microsoft.com/office/officeart/2005/8/layout/hierarchy1"/>
    <dgm:cxn modelId="{E1F19FC2-370E-4748-A4A9-580A1A4C43C9}" type="presParOf" srcId="{62D4CECB-912D-4649-9A6C-826A2D578D67}" destId="{81BDE051-5B7C-49B6-8EAA-B7DB552A00C8}" srcOrd="1" destOrd="0" presId="urn:microsoft.com/office/officeart/2005/8/layout/hierarchy1"/>
    <dgm:cxn modelId="{BD46C416-61C1-4B8D-A5A9-2284D58605C8}" type="presParOf" srcId="{81BDE051-5B7C-49B6-8EAA-B7DB552A00C8}" destId="{B2227406-F090-4A6B-92CE-178600A4A884}" srcOrd="0" destOrd="0" presId="urn:microsoft.com/office/officeart/2005/8/layout/hierarchy1"/>
    <dgm:cxn modelId="{B64409CE-8EB8-449C-B8E8-98E73597C6E7}" type="presParOf" srcId="{81BDE051-5B7C-49B6-8EAA-B7DB552A00C8}" destId="{4635E1FB-651B-4BF2-B8DE-E9CA084CB57C}" srcOrd="1" destOrd="0" presId="urn:microsoft.com/office/officeart/2005/8/layout/hierarchy1"/>
    <dgm:cxn modelId="{B32A570C-1427-49DF-8027-0983BF2CBB45}" type="presParOf" srcId="{4635E1FB-651B-4BF2-B8DE-E9CA084CB57C}" destId="{6EE3211A-B41B-4CE9-8995-B29A4C47D4D0}" srcOrd="0" destOrd="0" presId="urn:microsoft.com/office/officeart/2005/8/layout/hierarchy1"/>
    <dgm:cxn modelId="{C7277E3F-70B9-461A-BC64-CBB57001EB53}" type="presParOf" srcId="{6EE3211A-B41B-4CE9-8995-B29A4C47D4D0}" destId="{9AE06B45-4381-4104-AD55-340C81973BAA}" srcOrd="0" destOrd="0" presId="urn:microsoft.com/office/officeart/2005/8/layout/hierarchy1"/>
    <dgm:cxn modelId="{9F4A0832-7D42-4C3D-B71E-36159E38C072}" type="presParOf" srcId="{6EE3211A-B41B-4CE9-8995-B29A4C47D4D0}" destId="{B094BE54-1DF9-4650-B069-F87D65BD97EB}" srcOrd="1" destOrd="0" presId="urn:microsoft.com/office/officeart/2005/8/layout/hierarchy1"/>
    <dgm:cxn modelId="{2F74DF5A-BFF0-4E69-A69B-2F4ACC06D2A5}" type="presParOf" srcId="{4635E1FB-651B-4BF2-B8DE-E9CA084CB57C}" destId="{18260732-963B-4040-8B51-FB0DD6ACE61A}" srcOrd="1" destOrd="0" presId="urn:microsoft.com/office/officeart/2005/8/layout/hierarchy1"/>
    <dgm:cxn modelId="{10644B23-316E-4CCD-BA76-24FCC7D61788}" type="presParOf" srcId="{81BDE051-5B7C-49B6-8EAA-B7DB552A00C8}" destId="{4DBA8A88-BCD1-4F53-86A8-C23AABFF493A}" srcOrd="2" destOrd="0" presId="urn:microsoft.com/office/officeart/2005/8/layout/hierarchy1"/>
    <dgm:cxn modelId="{08237EBD-B636-405D-8D6B-9A71C32B6AAC}" type="presParOf" srcId="{81BDE051-5B7C-49B6-8EAA-B7DB552A00C8}" destId="{54B118DF-5554-4ABB-A503-258BE7920623}" srcOrd="3" destOrd="0" presId="urn:microsoft.com/office/officeart/2005/8/layout/hierarchy1"/>
    <dgm:cxn modelId="{D83643F6-D56D-4CB8-9744-F47FA86B4176}" type="presParOf" srcId="{54B118DF-5554-4ABB-A503-258BE7920623}" destId="{60711AAD-5699-4010-A101-F7E9A89A039D}" srcOrd="0" destOrd="0" presId="urn:microsoft.com/office/officeart/2005/8/layout/hierarchy1"/>
    <dgm:cxn modelId="{E87E0ADC-0BB9-49FC-95AC-FA512865B657}" type="presParOf" srcId="{60711AAD-5699-4010-A101-F7E9A89A039D}" destId="{5C4C58FD-EC54-4490-AF06-408B5BEA90FC}" srcOrd="0" destOrd="0" presId="urn:microsoft.com/office/officeart/2005/8/layout/hierarchy1"/>
    <dgm:cxn modelId="{6A44B8FE-FFAB-4A75-A856-AE1CFDD54319}" type="presParOf" srcId="{60711AAD-5699-4010-A101-F7E9A89A039D}" destId="{7BF19475-4277-4A8F-B6B1-8FEDB2E0E84C}" srcOrd="1" destOrd="0" presId="urn:microsoft.com/office/officeart/2005/8/layout/hierarchy1"/>
    <dgm:cxn modelId="{7EF913DD-BB10-48F1-AFEA-3632D0019180}" type="presParOf" srcId="{54B118DF-5554-4ABB-A503-258BE7920623}" destId="{DE5092D1-E567-4C77-B948-5E43C66BD60E}" srcOrd="1" destOrd="0" presId="urn:microsoft.com/office/officeart/2005/8/layout/hierarchy1"/>
    <dgm:cxn modelId="{4B455EC4-2A3F-4148-AC2D-296B20F41242}" type="presParOf" srcId="{195A2771-E35B-412F-943A-200D9C7EEC91}" destId="{54637E5A-E570-4ED1-B934-F27839869168}" srcOrd="2" destOrd="0" presId="urn:microsoft.com/office/officeart/2005/8/layout/hierarchy1"/>
    <dgm:cxn modelId="{8A735F9D-F80D-4D64-9A93-378C5A9F3FB4}" type="presParOf" srcId="{195A2771-E35B-412F-943A-200D9C7EEC91}" destId="{4D256820-137F-499A-B061-145AA43C1C4E}" srcOrd="3" destOrd="0" presId="urn:microsoft.com/office/officeart/2005/8/layout/hierarchy1"/>
    <dgm:cxn modelId="{6AC5D6F5-58D8-4303-8911-34C964A867D2}" type="presParOf" srcId="{4D256820-137F-499A-B061-145AA43C1C4E}" destId="{196B0B69-0E2C-49A9-8761-4390E121E311}" srcOrd="0" destOrd="0" presId="urn:microsoft.com/office/officeart/2005/8/layout/hierarchy1"/>
    <dgm:cxn modelId="{13F363AC-9047-482B-9F79-FF0871A83F89}" type="presParOf" srcId="{196B0B69-0E2C-49A9-8761-4390E121E311}" destId="{04E081DA-493F-4965-A614-0F8665B6A6EA}" srcOrd="0" destOrd="0" presId="urn:microsoft.com/office/officeart/2005/8/layout/hierarchy1"/>
    <dgm:cxn modelId="{52B43FA3-CCD4-4148-9ABA-35458B907BC6}" type="presParOf" srcId="{196B0B69-0E2C-49A9-8761-4390E121E311}" destId="{B677841B-4300-4F5B-A298-B709EBF122E8}" srcOrd="1" destOrd="0" presId="urn:microsoft.com/office/officeart/2005/8/layout/hierarchy1"/>
    <dgm:cxn modelId="{54BDD6AE-FFB9-4465-9D3E-D9E467D47B3B}" type="presParOf" srcId="{4D256820-137F-499A-B061-145AA43C1C4E}" destId="{CF65C762-B43D-449C-A90D-7766C12E0A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BF37E-0732-4AED-BEC6-04C9A30E5260}" type="doc">
      <dgm:prSet loTypeId="urn:microsoft.com/office/officeart/2005/8/layout/hierarchy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mk-MK"/>
        </a:p>
      </dgm:t>
    </dgm:pt>
    <dgm:pt modelId="{6EA5AE08-DAE2-423D-BC52-D2F05ACAF46B}">
      <dgm:prSet phldrT="[Text]"/>
      <dgm:spPr/>
      <dgm:t>
        <a:bodyPr/>
        <a:lstStyle/>
        <a:p>
          <a:r>
            <a:rPr lang="mk-MK" dirty="0" smtClean="0"/>
            <a:t>Вкупна премија</a:t>
          </a:r>
        </a:p>
        <a:p>
          <a:r>
            <a:rPr lang="mk-MK" dirty="0" smtClean="0"/>
            <a:t>3.154.527.000,00 мкд </a:t>
          </a:r>
        </a:p>
        <a:p>
          <a:endParaRPr lang="mk-MK" dirty="0"/>
        </a:p>
      </dgm:t>
    </dgm:pt>
    <dgm:pt modelId="{5635A083-A313-4041-AFD7-713F3ECAE033}" type="parTrans" cxnId="{AEFEE836-038E-41E8-A57D-E978E5587CFA}">
      <dgm:prSet/>
      <dgm:spPr/>
      <dgm:t>
        <a:bodyPr/>
        <a:lstStyle/>
        <a:p>
          <a:endParaRPr lang="mk-MK"/>
        </a:p>
      </dgm:t>
    </dgm:pt>
    <dgm:pt modelId="{CB8F50FF-D18F-4857-891D-E23E9FE90BE2}" type="sibTrans" cxnId="{AEFEE836-038E-41E8-A57D-E978E5587CFA}">
      <dgm:prSet/>
      <dgm:spPr/>
      <dgm:t>
        <a:bodyPr/>
        <a:lstStyle/>
        <a:p>
          <a:endParaRPr lang="mk-MK"/>
        </a:p>
      </dgm:t>
    </dgm:pt>
    <dgm:pt modelId="{25F79B26-0F5C-4A88-99E5-2A5650BF5A13}">
      <dgm:prSet phldrT="[Text]" custT="1"/>
      <dgm:spPr/>
      <dgm:t>
        <a:bodyPr/>
        <a:lstStyle/>
        <a:p>
          <a:r>
            <a:rPr lang="mk-MK" sz="1200" dirty="0" smtClean="0"/>
            <a:t>А/О и зелени карти</a:t>
          </a:r>
        </a:p>
        <a:p>
          <a:r>
            <a:rPr lang="mk-MK" sz="1200" dirty="0" smtClean="0"/>
            <a:t>1.513.687.000 ,00 мкд</a:t>
          </a:r>
        </a:p>
        <a:p>
          <a:r>
            <a:rPr lang="mk-MK" sz="2000" b="1" dirty="0" smtClean="0">
              <a:solidFill>
                <a:srgbClr val="FF0000"/>
              </a:solidFill>
            </a:rPr>
            <a:t>47,97%</a:t>
          </a:r>
          <a:endParaRPr lang="mk-MK" sz="2000" b="1" dirty="0">
            <a:solidFill>
              <a:srgbClr val="FF0000"/>
            </a:solidFill>
          </a:endParaRPr>
        </a:p>
      </dgm:t>
    </dgm:pt>
    <dgm:pt modelId="{12B6DA68-E58D-465E-8D57-D086865F36AF}" type="parTrans" cxnId="{B283BB1E-A95A-4FF8-B6E7-E2933CF5AB2F}">
      <dgm:prSet/>
      <dgm:spPr/>
      <dgm:t>
        <a:bodyPr/>
        <a:lstStyle/>
        <a:p>
          <a:endParaRPr lang="mk-MK"/>
        </a:p>
      </dgm:t>
    </dgm:pt>
    <dgm:pt modelId="{4964BC9E-8823-4FBE-A602-60FECDFEE836}" type="sibTrans" cxnId="{B283BB1E-A95A-4FF8-B6E7-E2933CF5AB2F}">
      <dgm:prSet/>
      <dgm:spPr/>
      <dgm:t>
        <a:bodyPr/>
        <a:lstStyle/>
        <a:p>
          <a:endParaRPr lang="mk-MK"/>
        </a:p>
      </dgm:t>
    </dgm:pt>
    <dgm:pt modelId="{EC948392-D12E-4968-91BD-74475F907398}">
      <dgm:prSet phldrT="[Text]"/>
      <dgm:spPr/>
      <dgm:t>
        <a:bodyPr/>
        <a:lstStyle/>
        <a:p>
          <a:r>
            <a:rPr lang="mk-MK" dirty="0" smtClean="0"/>
            <a:t>Осигурителни компании</a:t>
          </a:r>
        </a:p>
        <a:p>
          <a:r>
            <a:rPr lang="mk-MK" dirty="0" smtClean="0"/>
            <a:t>1.153.521.181,00 мкд</a:t>
          </a:r>
        </a:p>
        <a:p>
          <a:endParaRPr lang="mk-MK" dirty="0"/>
        </a:p>
      </dgm:t>
    </dgm:pt>
    <dgm:pt modelId="{617F9C0D-F976-40F8-A471-10B41FF350AE}" type="parTrans" cxnId="{9DBB6347-5BB3-447D-9679-9BA8064AA16D}">
      <dgm:prSet/>
      <dgm:spPr/>
      <dgm:t>
        <a:bodyPr/>
        <a:lstStyle/>
        <a:p>
          <a:endParaRPr lang="mk-MK"/>
        </a:p>
      </dgm:t>
    </dgm:pt>
    <dgm:pt modelId="{A6E47CD9-A344-41C4-9399-CE41319E12F2}" type="sibTrans" cxnId="{9DBB6347-5BB3-447D-9679-9BA8064AA16D}">
      <dgm:prSet/>
      <dgm:spPr/>
      <dgm:t>
        <a:bodyPr/>
        <a:lstStyle/>
        <a:p>
          <a:endParaRPr lang="mk-MK"/>
        </a:p>
      </dgm:t>
    </dgm:pt>
    <dgm:pt modelId="{42B33BFA-B9C2-4C88-9CA6-06C493B65BE2}">
      <dgm:prSet phldrT="[Text]"/>
      <dgm:spPr/>
      <dgm:t>
        <a:bodyPr/>
        <a:lstStyle/>
        <a:p>
          <a:r>
            <a:rPr lang="mk-MK" dirty="0" smtClean="0"/>
            <a:t>Останато</a:t>
          </a:r>
        </a:p>
        <a:p>
          <a:r>
            <a:rPr lang="mk-MK" dirty="0" smtClean="0"/>
            <a:t>1.640.840.000,00</a:t>
          </a:r>
          <a:endParaRPr lang="mk-MK" dirty="0"/>
        </a:p>
      </dgm:t>
    </dgm:pt>
    <dgm:pt modelId="{23B8787D-B041-4652-A05B-9A0F8666F138}" type="parTrans" cxnId="{8F6BBEE2-1277-40A6-95C5-B47CC6C965A8}">
      <dgm:prSet/>
      <dgm:spPr/>
      <dgm:t>
        <a:bodyPr/>
        <a:lstStyle/>
        <a:p>
          <a:endParaRPr lang="mk-MK"/>
        </a:p>
      </dgm:t>
    </dgm:pt>
    <dgm:pt modelId="{9B1C2018-19BC-4AAB-96A2-2CC911664E3F}" type="sibTrans" cxnId="{8F6BBEE2-1277-40A6-95C5-B47CC6C965A8}">
      <dgm:prSet/>
      <dgm:spPr/>
      <dgm:t>
        <a:bodyPr/>
        <a:lstStyle/>
        <a:p>
          <a:endParaRPr lang="mk-MK"/>
        </a:p>
      </dgm:t>
    </dgm:pt>
    <dgm:pt modelId="{EC53BCD3-6ED1-479B-8CAD-2CDE85A9E5CE}">
      <dgm:prSet custT="1"/>
      <dgm:spPr/>
      <dgm:t>
        <a:bodyPr/>
        <a:lstStyle/>
        <a:p>
          <a:r>
            <a:rPr lang="mk-MK" sz="1200" dirty="0" smtClean="0"/>
            <a:t>Осигурителни брокерски друштва </a:t>
          </a:r>
        </a:p>
        <a:p>
          <a:r>
            <a:rPr lang="mk-MK" sz="1200" dirty="0" smtClean="0"/>
            <a:t>360.165.812.00 мкд</a:t>
          </a:r>
        </a:p>
        <a:p>
          <a:r>
            <a:rPr lang="mk-MK" sz="2000" b="1" dirty="0" smtClean="0">
              <a:solidFill>
                <a:srgbClr val="FF0000"/>
              </a:solidFill>
            </a:rPr>
            <a:t>23,79%</a:t>
          </a:r>
        </a:p>
      </dgm:t>
    </dgm:pt>
    <dgm:pt modelId="{F016BCA3-4AA9-47ED-97F2-03D5BE186B1A}" type="parTrans" cxnId="{BFE33789-869A-48FB-98B2-D964632479BE}">
      <dgm:prSet/>
      <dgm:spPr/>
      <dgm:t>
        <a:bodyPr/>
        <a:lstStyle/>
        <a:p>
          <a:endParaRPr lang="mk-MK"/>
        </a:p>
      </dgm:t>
    </dgm:pt>
    <dgm:pt modelId="{71D05CE2-9949-4FB6-B539-4AC42E78B0DE}" type="sibTrans" cxnId="{BFE33789-869A-48FB-98B2-D964632479BE}">
      <dgm:prSet/>
      <dgm:spPr/>
      <dgm:t>
        <a:bodyPr/>
        <a:lstStyle/>
        <a:p>
          <a:endParaRPr lang="mk-MK"/>
        </a:p>
      </dgm:t>
    </dgm:pt>
    <dgm:pt modelId="{7A9DA5A0-4D57-4709-824F-CAD5A09C7ABD}" type="pres">
      <dgm:prSet presAssocID="{E6EBF37E-0732-4AED-BEC6-04C9A30E52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EE96C2E8-7FD4-4F68-8EEC-DBBC6AA8B0AB}" type="pres">
      <dgm:prSet presAssocID="{6EA5AE08-DAE2-423D-BC52-D2F05ACAF46B}" presName="hierRoot1" presStyleCnt="0"/>
      <dgm:spPr/>
    </dgm:pt>
    <dgm:pt modelId="{F2ECB770-3432-4CEC-A440-5709DC10A8BC}" type="pres">
      <dgm:prSet presAssocID="{6EA5AE08-DAE2-423D-BC52-D2F05ACAF46B}" presName="composite" presStyleCnt="0"/>
      <dgm:spPr/>
    </dgm:pt>
    <dgm:pt modelId="{C5FB08BE-256B-453A-8E42-D83D9FFF5EC6}" type="pres">
      <dgm:prSet presAssocID="{6EA5AE08-DAE2-423D-BC52-D2F05ACAF46B}" presName="background" presStyleLbl="node0" presStyleIdx="0" presStyleCnt="1"/>
      <dgm:spPr/>
    </dgm:pt>
    <dgm:pt modelId="{061A9377-9D17-4ECD-8820-E82D8ADB7609}" type="pres">
      <dgm:prSet presAssocID="{6EA5AE08-DAE2-423D-BC52-D2F05ACAF46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195A2771-E35B-412F-943A-200D9C7EEC91}" type="pres">
      <dgm:prSet presAssocID="{6EA5AE08-DAE2-423D-BC52-D2F05ACAF46B}" presName="hierChild2" presStyleCnt="0"/>
      <dgm:spPr/>
    </dgm:pt>
    <dgm:pt modelId="{198ECB23-0D96-470D-9F3C-FD20EDFAEFFF}" type="pres">
      <dgm:prSet presAssocID="{12B6DA68-E58D-465E-8D57-D086865F36AF}" presName="Name10" presStyleLbl="parChTrans1D2" presStyleIdx="0" presStyleCnt="2"/>
      <dgm:spPr/>
      <dgm:t>
        <a:bodyPr/>
        <a:lstStyle/>
        <a:p>
          <a:endParaRPr lang="mk-MK"/>
        </a:p>
      </dgm:t>
    </dgm:pt>
    <dgm:pt modelId="{62D4CECB-912D-4649-9A6C-826A2D578D67}" type="pres">
      <dgm:prSet presAssocID="{25F79B26-0F5C-4A88-99E5-2A5650BF5A13}" presName="hierRoot2" presStyleCnt="0"/>
      <dgm:spPr/>
    </dgm:pt>
    <dgm:pt modelId="{2DE2BC3D-00D3-4B08-9959-0DDBEB671AC4}" type="pres">
      <dgm:prSet presAssocID="{25F79B26-0F5C-4A88-99E5-2A5650BF5A13}" presName="composite2" presStyleCnt="0"/>
      <dgm:spPr/>
    </dgm:pt>
    <dgm:pt modelId="{46640F95-FCBA-47B6-88AD-518681B19E62}" type="pres">
      <dgm:prSet presAssocID="{25F79B26-0F5C-4A88-99E5-2A5650BF5A13}" presName="background2" presStyleLbl="node2" presStyleIdx="0" presStyleCnt="2"/>
      <dgm:spPr/>
    </dgm:pt>
    <dgm:pt modelId="{0CD6D2C3-641B-4FE2-B650-E8FDF1218C1D}" type="pres">
      <dgm:prSet presAssocID="{25F79B26-0F5C-4A88-99E5-2A5650BF5A1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81BDE051-5B7C-49B6-8EAA-B7DB552A00C8}" type="pres">
      <dgm:prSet presAssocID="{25F79B26-0F5C-4A88-99E5-2A5650BF5A13}" presName="hierChild3" presStyleCnt="0"/>
      <dgm:spPr/>
    </dgm:pt>
    <dgm:pt modelId="{B2227406-F090-4A6B-92CE-178600A4A884}" type="pres">
      <dgm:prSet presAssocID="{617F9C0D-F976-40F8-A471-10B41FF350AE}" presName="Name17" presStyleLbl="parChTrans1D3" presStyleIdx="0" presStyleCnt="2"/>
      <dgm:spPr/>
      <dgm:t>
        <a:bodyPr/>
        <a:lstStyle/>
        <a:p>
          <a:endParaRPr lang="mk-MK"/>
        </a:p>
      </dgm:t>
    </dgm:pt>
    <dgm:pt modelId="{4635E1FB-651B-4BF2-B8DE-E9CA084CB57C}" type="pres">
      <dgm:prSet presAssocID="{EC948392-D12E-4968-91BD-74475F907398}" presName="hierRoot3" presStyleCnt="0"/>
      <dgm:spPr/>
    </dgm:pt>
    <dgm:pt modelId="{6EE3211A-B41B-4CE9-8995-B29A4C47D4D0}" type="pres">
      <dgm:prSet presAssocID="{EC948392-D12E-4968-91BD-74475F907398}" presName="composite3" presStyleCnt="0"/>
      <dgm:spPr/>
    </dgm:pt>
    <dgm:pt modelId="{9AE06B45-4381-4104-AD55-340C81973BAA}" type="pres">
      <dgm:prSet presAssocID="{EC948392-D12E-4968-91BD-74475F907398}" presName="background3" presStyleLbl="node3" presStyleIdx="0" presStyleCnt="2"/>
      <dgm:spPr/>
    </dgm:pt>
    <dgm:pt modelId="{B094BE54-1DF9-4650-B069-F87D65BD97EB}" type="pres">
      <dgm:prSet presAssocID="{EC948392-D12E-4968-91BD-74475F90739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18260732-963B-4040-8B51-FB0DD6ACE61A}" type="pres">
      <dgm:prSet presAssocID="{EC948392-D12E-4968-91BD-74475F907398}" presName="hierChild4" presStyleCnt="0"/>
      <dgm:spPr/>
    </dgm:pt>
    <dgm:pt modelId="{4DBA8A88-BCD1-4F53-86A8-C23AABFF493A}" type="pres">
      <dgm:prSet presAssocID="{F016BCA3-4AA9-47ED-97F2-03D5BE186B1A}" presName="Name17" presStyleLbl="parChTrans1D3" presStyleIdx="1" presStyleCnt="2"/>
      <dgm:spPr/>
      <dgm:t>
        <a:bodyPr/>
        <a:lstStyle/>
        <a:p>
          <a:endParaRPr lang="mk-MK"/>
        </a:p>
      </dgm:t>
    </dgm:pt>
    <dgm:pt modelId="{54B118DF-5554-4ABB-A503-258BE7920623}" type="pres">
      <dgm:prSet presAssocID="{EC53BCD3-6ED1-479B-8CAD-2CDE85A9E5CE}" presName="hierRoot3" presStyleCnt="0"/>
      <dgm:spPr/>
    </dgm:pt>
    <dgm:pt modelId="{60711AAD-5699-4010-A101-F7E9A89A039D}" type="pres">
      <dgm:prSet presAssocID="{EC53BCD3-6ED1-479B-8CAD-2CDE85A9E5CE}" presName="composite3" presStyleCnt="0"/>
      <dgm:spPr/>
    </dgm:pt>
    <dgm:pt modelId="{5C4C58FD-EC54-4490-AF06-408B5BEA90FC}" type="pres">
      <dgm:prSet presAssocID="{EC53BCD3-6ED1-479B-8CAD-2CDE85A9E5CE}" presName="background3" presStyleLbl="node3" presStyleIdx="1" presStyleCnt="2"/>
      <dgm:spPr/>
    </dgm:pt>
    <dgm:pt modelId="{7BF19475-4277-4A8F-B6B1-8FEDB2E0E84C}" type="pres">
      <dgm:prSet presAssocID="{EC53BCD3-6ED1-479B-8CAD-2CDE85A9E5C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DE5092D1-E567-4C77-B948-5E43C66BD60E}" type="pres">
      <dgm:prSet presAssocID="{EC53BCD3-6ED1-479B-8CAD-2CDE85A9E5CE}" presName="hierChild4" presStyleCnt="0"/>
      <dgm:spPr/>
    </dgm:pt>
    <dgm:pt modelId="{54637E5A-E570-4ED1-B934-F27839869168}" type="pres">
      <dgm:prSet presAssocID="{23B8787D-B041-4652-A05B-9A0F8666F138}" presName="Name10" presStyleLbl="parChTrans1D2" presStyleIdx="1" presStyleCnt="2"/>
      <dgm:spPr/>
      <dgm:t>
        <a:bodyPr/>
        <a:lstStyle/>
        <a:p>
          <a:endParaRPr lang="mk-MK"/>
        </a:p>
      </dgm:t>
    </dgm:pt>
    <dgm:pt modelId="{4D256820-137F-499A-B061-145AA43C1C4E}" type="pres">
      <dgm:prSet presAssocID="{42B33BFA-B9C2-4C88-9CA6-06C493B65BE2}" presName="hierRoot2" presStyleCnt="0"/>
      <dgm:spPr/>
    </dgm:pt>
    <dgm:pt modelId="{196B0B69-0E2C-49A9-8761-4390E121E311}" type="pres">
      <dgm:prSet presAssocID="{42B33BFA-B9C2-4C88-9CA6-06C493B65BE2}" presName="composite2" presStyleCnt="0"/>
      <dgm:spPr/>
    </dgm:pt>
    <dgm:pt modelId="{04E081DA-493F-4965-A614-0F8665B6A6EA}" type="pres">
      <dgm:prSet presAssocID="{42B33BFA-B9C2-4C88-9CA6-06C493B65BE2}" presName="background2" presStyleLbl="node2" presStyleIdx="1" presStyleCnt="2"/>
      <dgm:spPr/>
    </dgm:pt>
    <dgm:pt modelId="{B677841B-4300-4F5B-A298-B709EBF122E8}" type="pres">
      <dgm:prSet presAssocID="{42B33BFA-B9C2-4C88-9CA6-06C493B65BE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CF65C762-B43D-449C-A90D-7766C12E0A57}" type="pres">
      <dgm:prSet presAssocID="{42B33BFA-B9C2-4C88-9CA6-06C493B65BE2}" presName="hierChild3" presStyleCnt="0"/>
      <dgm:spPr/>
    </dgm:pt>
  </dgm:ptLst>
  <dgm:cxnLst>
    <dgm:cxn modelId="{2A2198B0-1FEE-4C4F-9E28-813D9B5A568F}" type="presOf" srcId="{F016BCA3-4AA9-47ED-97F2-03D5BE186B1A}" destId="{4DBA8A88-BCD1-4F53-86A8-C23AABFF493A}" srcOrd="0" destOrd="0" presId="urn:microsoft.com/office/officeart/2005/8/layout/hierarchy1"/>
    <dgm:cxn modelId="{BFE33789-869A-48FB-98B2-D964632479BE}" srcId="{25F79B26-0F5C-4A88-99E5-2A5650BF5A13}" destId="{EC53BCD3-6ED1-479B-8CAD-2CDE85A9E5CE}" srcOrd="1" destOrd="0" parTransId="{F016BCA3-4AA9-47ED-97F2-03D5BE186B1A}" sibTransId="{71D05CE2-9949-4FB6-B539-4AC42E78B0DE}"/>
    <dgm:cxn modelId="{CE1871F0-5815-4D32-8568-5162E1F7B8D4}" type="presOf" srcId="{42B33BFA-B9C2-4C88-9CA6-06C493B65BE2}" destId="{B677841B-4300-4F5B-A298-B709EBF122E8}" srcOrd="0" destOrd="0" presId="urn:microsoft.com/office/officeart/2005/8/layout/hierarchy1"/>
    <dgm:cxn modelId="{E1ED1839-40FC-4ABA-915F-E0907B1AA290}" type="presOf" srcId="{23B8787D-B041-4652-A05B-9A0F8666F138}" destId="{54637E5A-E570-4ED1-B934-F27839869168}" srcOrd="0" destOrd="0" presId="urn:microsoft.com/office/officeart/2005/8/layout/hierarchy1"/>
    <dgm:cxn modelId="{AFD2AEAA-A117-4914-A422-5E047F43E51E}" type="presOf" srcId="{6EA5AE08-DAE2-423D-BC52-D2F05ACAF46B}" destId="{061A9377-9D17-4ECD-8820-E82D8ADB7609}" srcOrd="0" destOrd="0" presId="urn:microsoft.com/office/officeart/2005/8/layout/hierarchy1"/>
    <dgm:cxn modelId="{DC777681-1FBC-4BD0-8412-4A8E006B6D26}" type="presOf" srcId="{EC948392-D12E-4968-91BD-74475F907398}" destId="{B094BE54-1DF9-4650-B069-F87D65BD97EB}" srcOrd="0" destOrd="0" presId="urn:microsoft.com/office/officeart/2005/8/layout/hierarchy1"/>
    <dgm:cxn modelId="{8F6BBEE2-1277-40A6-95C5-B47CC6C965A8}" srcId="{6EA5AE08-DAE2-423D-BC52-D2F05ACAF46B}" destId="{42B33BFA-B9C2-4C88-9CA6-06C493B65BE2}" srcOrd="1" destOrd="0" parTransId="{23B8787D-B041-4652-A05B-9A0F8666F138}" sibTransId="{9B1C2018-19BC-4AAB-96A2-2CC911664E3F}"/>
    <dgm:cxn modelId="{B283BB1E-A95A-4FF8-B6E7-E2933CF5AB2F}" srcId="{6EA5AE08-DAE2-423D-BC52-D2F05ACAF46B}" destId="{25F79B26-0F5C-4A88-99E5-2A5650BF5A13}" srcOrd="0" destOrd="0" parTransId="{12B6DA68-E58D-465E-8D57-D086865F36AF}" sibTransId="{4964BC9E-8823-4FBE-A602-60FECDFEE836}"/>
    <dgm:cxn modelId="{9DBB6347-5BB3-447D-9679-9BA8064AA16D}" srcId="{25F79B26-0F5C-4A88-99E5-2A5650BF5A13}" destId="{EC948392-D12E-4968-91BD-74475F907398}" srcOrd="0" destOrd="0" parTransId="{617F9C0D-F976-40F8-A471-10B41FF350AE}" sibTransId="{A6E47CD9-A344-41C4-9399-CE41319E12F2}"/>
    <dgm:cxn modelId="{5D764F2C-0481-4E1B-BE3D-39290088254F}" type="presOf" srcId="{EC53BCD3-6ED1-479B-8CAD-2CDE85A9E5CE}" destId="{7BF19475-4277-4A8F-B6B1-8FEDB2E0E84C}" srcOrd="0" destOrd="0" presId="urn:microsoft.com/office/officeart/2005/8/layout/hierarchy1"/>
    <dgm:cxn modelId="{2135C451-0363-4D8F-8FD7-50F23A9F3A89}" type="presOf" srcId="{12B6DA68-E58D-465E-8D57-D086865F36AF}" destId="{198ECB23-0D96-470D-9F3C-FD20EDFAEFFF}" srcOrd="0" destOrd="0" presId="urn:microsoft.com/office/officeart/2005/8/layout/hierarchy1"/>
    <dgm:cxn modelId="{AEFEE836-038E-41E8-A57D-E978E5587CFA}" srcId="{E6EBF37E-0732-4AED-BEC6-04C9A30E5260}" destId="{6EA5AE08-DAE2-423D-BC52-D2F05ACAF46B}" srcOrd="0" destOrd="0" parTransId="{5635A083-A313-4041-AFD7-713F3ECAE033}" sibTransId="{CB8F50FF-D18F-4857-891D-E23E9FE90BE2}"/>
    <dgm:cxn modelId="{43690F84-6EC7-4050-AE5F-39EEBA3EBA96}" type="presOf" srcId="{E6EBF37E-0732-4AED-BEC6-04C9A30E5260}" destId="{7A9DA5A0-4D57-4709-824F-CAD5A09C7ABD}" srcOrd="0" destOrd="0" presId="urn:microsoft.com/office/officeart/2005/8/layout/hierarchy1"/>
    <dgm:cxn modelId="{E2399F5B-4E20-4B7A-B5A6-3C9B4D997C90}" type="presOf" srcId="{25F79B26-0F5C-4A88-99E5-2A5650BF5A13}" destId="{0CD6D2C3-641B-4FE2-B650-E8FDF1218C1D}" srcOrd="0" destOrd="0" presId="urn:microsoft.com/office/officeart/2005/8/layout/hierarchy1"/>
    <dgm:cxn modelId="{99FDC843-70F4-42CE-8789-B5891FE7B9F0}" type="presOf" srcId="{617F9C0D-F976-40F8-A471-10B41FF350AE}" destId="{B2227406-F090-4A6B-92CE-178600A4A884}" srcOrd="0" destOrd="0" presId="urn:microsoft.com/office/officeart/2005/8/layout/hierarchy1"/>
    <dgm:cxn modelId="{574DF3B4-4468-462D-AD1D-618E4A45A792}" type="presParOf" srcId="{7A9DA5A0-4D57-4709-824F-CAD5A09C7ABD}" destId="{EE96C2E8-7FD4-4F68-8EEC-DBBC6AA8B0AB}" srcOrd="0" destOrd="0" presId="urn:microsoft.com/office/officeart/2005/8/layout/hierarchy1"/>
    <dgm:cxn modelId="{414A3333-214C-4C7F-9EF4-55E1478B8A4D}" type="presParOf" srcId="{EE96C2E8-7FD4-4F68-8EEC-DBBC6AA8B0AB}" destId="{F2ECB770-3432-4CEC-A440-5709DC10A8BC}" srcOrd="0" destOrd="0" presId="urn:microsoft.com/office/officeart/2005/8/layout/hierarchy1"/>
    <dgm:cxn modelId="{60C5A22C-1363-4906-8FC6-40FC7523D1E3}" type="presParOf" srcId="{F2ECB770-3432-4CEC-A440-5709DC10A8BC}" destId="{C5FB08BE-256B-453A-8E42-D83D9FFF5EC6}" srcOrd="0" destOrd="0" presId="urn:microsoft.com/office/officeart/2005/8/layout/hierarchy1"/>
    <dgm:cxn modelId="{E92A294B-52D1-4637-8230-8730C2AB55AB}" type="presParOf" srcId="{F2ECB770-3432-4CEC-A440-5709DC10A8BC}" destId="{061A9377-9D17-4ECD-8820-E82D8ADB7609}" srcOrd="1" destOrd="0" presId="urn:microsoft.com/office/officeart/2005/8/layout/hierarchy1"/>
    <dgm:cxn modelId="{B16AB270-E8FA-4268-AC99-1172EA33640D}" type="presParOf" srcId="{EE96C2E8-7FD4-4F68-8EEC-DBBC6AA8B0AB}" destId="{195A2771-E35B-412F-943A-200D9C7EEC91}" srcOrd="1" destOrd="0" presId="urn:microsoft.com/office/officeart/2005/8/layout/hierarchy1"/>
    <dgm:cxn modelId="{1702E3B5-A5C6-4E80-AAAB-B5B586A9A750}" type="presParOf" srcId="{195A2771-E35B-412F-943A-200D9C7EEC91}" destId="{198ECB23-0D96-470D-9F3C-FD20EDFAEFFF}" srcOrd="0" destOrd="0" presId="urn:microsoft.com/office/officeart/2005/8/layout/hierarchy1"/>
    <dgm:cxn modelId="{1049FC37-180F-4DA0-B40F-4C0DAF090726}" type="presParOf" srcId="{195A2771-E35B-412F-943A-200D9C7EEC91}" destId="{62D4CECB-912D-4649-9A6C-826A2D578D67}" srcOrd="1" destOrd="0" presId="urn:microsoft.com/office/officeart/2005/8/layout/hierarchy1"/>
    <dgm:cxn modelId="{F606AAC6-29B7-476C-88F8-BD0AFE2118E3}" type="presParOf" srcId="{62D4CECB-912D-4649-9A6C-826A2D578D67}" destId="{2DE2BC3D-00D3-4B08-9959-0DDBEB671AC4}" srcOrd="0" destOrd="0" presId="urn:microsoft.com/office/officeart/2005/8/layout/hierarchy1"/>
    <dgm:cxn modelId="{8BB46420-1779-4558-B768-4506FB37E0E4}" type="presParOf" srcId="{2DE2BC3D-00D3-4B08-9959-0DDBEB671AC4}" destId="{46640F95-FCBA-47B6-88AD-518681B19E62}" srcOrd="0" destOrd="0" presId="urn:microsoft.com/office/officeart/2005/8/layout/hierarchy1"/>
    <dgm:cxn modelId="{42373EAC-A6D6-4CB0-8D92-C25A050BF261}" type="presParOf" srcId="{2DE2BC3D-00D3-4B08-9959-0DDBEB671AC4}" destId="{0CD6D2C3-641B-4FE2-B650-E8FDF1218C1D}" srcOrd="1" destOrd="0" presId="urn:microsoft.com/office/officeart/2005/8/layout/hierarchy1"/>
    <dgm:cxn modelId="{506B7A91-E3BD-43F9-A89A-0C7EB2B25C45}" type="presParOf" srcId="{62D4CECB-912D-4649-9A6C-826A2D578D67}" destId="{81BDE051-5B7C-49B6-8EAA-B7DB552A00C8}" srcOrd="1" destOrd="0" presId="urn:microsoft.com/office/officeart/2005/8/layout/hierarchy1"/>
    <dgm:cxn modelId="{449AA4F3-F38E-4B71-BDBB-DE129C3C456F}" type="presParOf" srcId="{81BDE051-5B7C-49B6-8EAA-B7DB552A00C8}" destId="{B2227406-F090-4A6B-92CE-178600A4A884}" srcOrd="0" destOrd="0" presId="urn:microsoft.com/office/officeart/2005/8/layout/hierarchy1"/>
    <dgm:cxn modelId="{BF7DFEF4-82FB-4A2C-9DC8-5010E8ADBC2A}" type="presParOf" srcId="{81BDE051-5B7C-49B6-8EAA-B7DB552A00C8}" destId="{4635E1FB-651B-4BF2-B8DE-E9CA084CB57C}" srcOrd="1" destOrd="0" presId="urn:microsoft.com/office/officeart/2005/8/layout/hierarchy1"/>
    <dgm:cxn modelId="{B28C084E-953D-4349-B5AF-56E676C51748}" type="presParOf" srcId="{4635E1FB-651B-4BF2-B8DE-E9CA084CB57C}" destId="{6EE3211A-B41B-4CE9-8995-B29A4C47D4D0}" srcOrd="0" destOrd="0" presId="urn:microsoft.com/office/officeart/2005/8/layout/hierarchy1"/>
    <dgm:cxn modelId="{08248E12-A0EE-4160-8011-7A7665D328EF}" type="presParOf" srcId="{6EE3211A-B41B-4CE9-8995-B29A4C47D4D0}" destId="{9AE06B45-4381-4104-AD55-340C81973BAA}" srcOrd="0" destOrd="0" presId="urn:microsoft.com/office/officeart/2005/8/layout/hierarchy1"/>
    <dgm:cxn modelId="{711DFAA9-E7D5-4FA3-A29A-779BF0FC9A10}" type="presParOf" srcId="{6EE3211A-B41B-4CE9-8995-B29A4C47D4D0}" destId="{B094BE54-1DF9-4650-B069-F87D65BD97EB}" srcOrd="1" destOrd="0" presId="urn:microsoft.com/office/officeart/2005/8/layout/hierarchy1"/>
    <dgm:cxn modelId="{24EF1F67-82F5-441A-89F4-A6F6F8B57256}" type="presParOf" srcId="{4635E1FB-651B-4BF2-B8DE-E9CA084CB57C}" destId="{18260732-963B-4040-8B51-FB0DD6ACE61A}" srcOrd="1" destOrd="0" presId="urn:microsoft.com/office/officeart/2005/8/layout/hierarchy1"/>
    <dgm:cxn modelId="{A63B7302-B5FE-44E8-9B63-0288901E87A3}" type="presParOf" srcId="{81BDE051-5B7C-49B6-8EAA-B7DB552A00C8}" destId="{4DBA8A88-BCD1-4F53-86A8-C23AABFF493A}" srcOrd="2" destOrd="0" presId="urn:microsoft.com/office/officeart/2005/8/layout/hierarchy1"/>
    <dgm:cxn modelId="{632C1250-969A-445C-8B81-094AAE66F6D6}" type="presParOf" srcId="{81BDE051-5B7C-49B6-8EAA-B7DB552A00C8}" destId="{54B118DF-5554-4ABB-A503-258BE7920623}" srcOrd="3" destOrd="0" presId="urn:microsoft.com/office/officeart/2005/8/layout/hierarchy1"/>
    <dgm:cxn modelId="{609FA11C-6A0A-4413-BF3C-E891B68BB3E5}" type="presParOf" srcId="{54B118DF-5554-4ABB-A503-258BE7920623}" destId="{60711AAD-5699-4010-A101-F7E9A89A039D}" srcOrd="0" destOrd="0" presId="urn:microsoft.com/office/officeart/2005/8/layout/hierarchy1"/>
    <dgm:cxn modelId="{F32DBE50-1EC9-4CC9-8C24-C5248D7C1C4F}" type="presParOf" srcId="{60711AAD-5699-4010-A101-F7E9A89A039D}" destId="{5C4C58FD-EC54-4490-AF06-408B5BEA90FC}" srcOrd="0" destOrd="0" presId="urn:microsoft.com/office/officeart/2005/8/layout/hierarchy1"/>
    <dgm:cxn modelId="{8FD57FB0-177E-417F-A16E-E8AD8ED1C702}" type="presParOf" srcId="{60711AAD-5699-4010-A101-F7E9A89A039D}" destId="{7BF19475-4277-4A8F-B6B1-8FEDB2E0E84C}" srcOrd="1" destOrd="0" presId="urn:microsoft.com/office/officeart/2005/8/layout/hierarchy1"/>
    <dgm:cxn modelId="{608DA092-A055-47AC-9EC1-0D19077343BB}" type="presParOf" srcId="{54B118DF-5554-4ABB-A503-258BE7920623}" destId="{DE5092D1-E567-4C77-B948-5E43C66BD60E}" srcOrd="1" destOrd="0" presId="urn:microsoft.com/office/officeart/2005/8/layout/hierarchy1"/>
    <dgm:cxn modelId="{C76C1422-F454-40F5-B19B-DAA11B995C8C}" type="presParOf" srcId="{195A2771-E35B-412F-943A-200D9C7EEC91}" destId="{54637E5A-E570-4ED1-B934-F27839869168}" srcOrd="2" destOrd="0" presId="urn:microsoft.com/office/officeart/2005/8/layout/hierarchy1"/>
    <dgm:cxn modelId="{8930630F-A965-4C89-B2AF-0EBDCFDEF68E}" type="presParOf" srcId="{195A2771-E35B-412F-943A-200D9C7EEC91}" destId="{4D256820-137F-499A-B061-145AA43C1C4E}" srcOrd="3" destOrd="0" presId="urn:microsoft.com/office/officeart/2005/8/layout/hierarchy1"/>
    <dgm:cxn modelId="{FD6C9FDA-9A6B-42A2-B3F5-6DA55896E6AE}" type="presParOf" srcId="{4D256820-137F-499A-B061-145AA43C1C4E}" destId="{196B0B69-0E2C-49A9-8761-4390E121E311}" srcOrd="0" destOrd="0" presId="urn:microsoft.com/office/officeart/2005/8/layout/hierarchy1"/>
    <dgm:cxn modelId="{C77C5977-F717-43C1-9A2F-08010023FEA2}" type="presParOf" srcId="{196B0B69-0E2C-49A9-8761-4390E121E311}" destId="{04E081DA-493F-4965-A614-0F8665B6A6EA}" srcOrd="0" destOrd="0" presId="urn:microsoft.com/office/officeart/2005/8/layout/hierarchy1"/>
    <dgm:cxn modelId="{D057A563-74CE-4ADC-B4E4-EDED116E8EB5}" type="presParOf" srcId="{196B0B69-0E2C-49A9-8761-4390E121E311}" destId="{B677841B-4300-4F5B-A298-B709EBF122E8}" srcOrd="1" destOrd="0" presId="urn:microsoft.com/office/officeart/2005/8/layout/hierarchy1"/>
    <dgm:cxn modelId="{63E5759B-B665-4BC2-A7E1-7E368845CF77}" type="presParOf" srcId="{4D256820-137F-499A-B061-145AA43C1C4E}" destId="{CF65C762-B43D-449C-A90D-7766C12E0A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DE21BA-8E90-4C76-99B0-C645BD1664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3D4AD77C-2BBD-408F-8679-68DA0DAFCDF9}" type="pres">
      <dgm:prSet presAssocID="{14DE21BA-8E90-4C76-99B0-C645BD166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</dgm:ptLst>
  <dgm:cxnLst>
    <dgm:cxn modelId="{0FBC03BA-3859-4D37-9963-4B2D9B90BA5C}" type="presOf" srcId="{14DE21BA-8E90-4C76-99B0-C645BD166438}" destId="{3D4AD77C-2BBD-408F-8679-68DA0DAFCD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E21BA-8E90-4C76-99B0-C645BD1664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3D4AD77C-2BBD-408F-8679-68DA0DAFCDF9}" type="pres">
      <dgm:prSet presAssocID="{14DE21BA-8E90-4C76-99B0-C645BD166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</dgm:ptLst>
  <dgm:cxnLst>
    <dgm:cxn modelId="{D3AEE4C5-F154-4E19-B829-D52F6FEC1E09}" type="presOf" srcId="{14DE21BA-8E90-4C76-99B0-C645BD166438}" destId="{3D4AD77C-2BBD-408F-8679-68DA0DAFCD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DE21BA-8E90-4C76-99B0-C645BD166438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mk-MK"/>
        </a:p>
      </dgm:t>
    </dgm:pt>
    <dgm:pt modelId="{3D4AD77C-2BBD-408F-8679-68DA0DAFCDF9}" type="pres">
      <dgm:prSet presAssocID="{14DE21BA-8E90-4C76-99B0-C645BD166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</dgm:ptLst>
  <dgm:cxnLst>
    <dgm:cxn modelId="{B26CEEEF-11C9-4299-BB89-D83665241AC1}" type="presOf" srcId="{14DE21BA-8E90-4C76-99B0-C645BD166438}" destId="{3D4AD77C-2BBD-408F-8679-68DA0DAFCD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E21BA-8E90-4C76-99B0-C645BD166438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mk-MK"/>
        </a:p>
      </dgm:t>
    </dgm:pt>
    <dgm:pt modelId="{3D4AD77C-2BBD-408F-8679-68DA0DAFCDF9}" type="pres">
      <dgm:prSet presAssocID="{14DE21BA-8E90-4C76-99B0-C645BD166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</dgm:ptLst>
  <dgm:cxnLst>
    <dgm:cxn modelId="{6E3DE717-C0A9-44A0-95C8-D2826A742F91}" type="presOf" srcId="{14DE21BA-8E90-4C76-99B0-C645BD166438}" destId="{3D4AD77C-2BBD-408F-8679-68DA0DAFCD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DE21BA-8E90-4C76-99B0-C645BD166438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mk-MK"/>
        </a:p>
      </dgm:t>
    </dgm:pt>
    <dgm:pt modelId="{3D4AD77C-2BBD-408F-8679-68DA0DAFCDF9}" type="pres">
      <dgm:prSet presAssocID="{14DE21BA-8E90-4C76-99B0-C645BD166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</dgm:ptLst>
  <dgm:cxnLst>
    <dgm:cxn modelId="{C6157132-058E-4AFB-8A5A-209A6276E718}" type="presOf" srcId="{14DE21BA-8E90-4C76-99B0-C645BD166438}" destId="{3D4AD77C-2BBD-408F-8679-68DA0DAFCD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A2F46E-90C2-4AEF-98EB-017B5069CDEE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mk-MK"/>
        </a:p>
      </dgm:t>
    </dgm:pt>
    <dgm:pt modelId="{76052E43-FA5F-4ACD-B3D8-F57ACB7F8FA6}">
      <dgm:prSet phldrT="[Text]"/>
      <dgm:spPr/>
      <dgm:t>
        <a:bodyPr/>
        <a:lstStyle/>
        <a:p>
          <a:r>
            <a:rPr lang="mk-MK" dirty="0" smtClean="0"/>
            <a:t>Застапници</a:t>
          </a:r>
          <a:endParaRPr lang="mk-MK" dirty="0"/>
        </a:p>
      </dgm:t>
    </dgm:pt>
    <dgm:pt modelId="{AD7FD727-54B4-4F60-88D5-F0FC15D5C684}" type="parTrans" cxnId="{34BE6646-0286-4AE0-BADF-4F962B2F18B0}">
      <dgm:prSet/>
      <dgm:spPr/>
      <dgm:t>
        <a:bodyPr/>
        <a:lstStyle/>
        <a:p>
          <a:endParaRPr lang="mk-MK"/>
        </a:p>
      </dgm:t>
    </dgm:pt>
    <dgm:pt modelId="{4590007F-370D-4707-8EAD-8C96F0E630AE}" type="sibTrans" cxnId="{34BE6646-0286-4AE0-BADF-4F962B2F18B0}">
      <dgm:prSet/>
      <dgm:spPr/>
      <dgm:t>
        <a:bodyPr/>
        <a:lstStyle/>
        <a:p>
          <a:endParaRPr lang="mk-MK"/>
        </a:p>
      </dgm:t>
    </dgm:pt>
    <dgm:pt modelId="{97B36665-D1E0-401F-91E5-41434F1B9878}">
      <dgm:prSet phldrT="[Text]" phldr="1"/>
      <dgm:spPr/>
      <dgm:t>
        <a:bodyPr/>
        <a:lstStyle/>
        <a:p>
          <a:endParaRPr lang="mk-MK" dirty="0"/>
        </a:p>
      </dgm:t>
    </dgm:pt>
    <dgm:pt modelId="{F819E506-1369-4F38-9CE8-F1E8A8756C0A}" type="parTrans" cxnId="{EC8E2B07-FC7F-4E8E-B12C-9738E9D4D8E7}">
      <dgm:prSet/>
      <dgm:spPr/>
      <dgm:t>
        <a:bodyPr/>
        <a:lstStyle/>
        <a:p>
          <a:endParaRPr lang="mk-MK"/>
        </a:p>
      </dgm:t>
    </dgm:pt>
    <dgm:pt modelId="{193EB7C3-1FAF-45EC-AFF5-8F6BAF948EBC}" type="sibTrans" cxnId="{EC8E2B07-FC7F-4E8E-B12C-9738E9D4D8E7}">
      <dgm:prSet/>
      <dgm:spPr/>
      <dgm:t>
        <a:bodyPr/>
        <a:lstStyle/>
        <a:p>
          <a:endParaRPr lang="mk-MK"/>
        </a:p>
      </dgm:t>
    </dgm:pt>
    <dgm:pt modelId="{221CB527-1BFF-44EC-861C-20F465D365F9}">
      <dgm:prSet phldrT="[Text]"/>
      <dgm:spPr/>
      <dgm:t>
        <a:bodyPr/>
        <a:lstStyle/>
        <a:p>
          <a:r>
            <a:rPr lang="mk-MK" dirty="0" smtClean="0"/>
            <a:t>Брокери</a:t>
          </a:r>
          <a:endParaRPr lang="mk-MK" dirty="0"/>
        </a:p>
      </dgm:t>
    </dgm:pt>
    <dgm:pt modelId="{171601DD-5E9E-47D7-B7A2-DD6B51D60C0B}" type="parTrans" cxnId="{1DB29C59-4288-4C29-85CA-33C9691BDE7E}">
      <dgm:prSet/>
      <dgm:spPr/>
      <dgm:t>
        <a:bodyPr/>
        <a:lstStyle/>
        <a:p>
          <a:endParaRPr lang="mk-MK"/>
        </a:p>
      </dgm:t>
    </dgm:pt>
    <dgm:pt modelId="{AB58BF2E-82AA-4039-8E51-BBBFA35FA79A}" type="sibTrans" cxnId="{1DB29C59-4288-4C29-85CA-33C9691BDE7E}">
      <dgm:prSet/>
      <dgm:spPr/>
      <dgm:t>
        <a:bodyPr/>
        <a:lstStyle/>
        <a:p>
          <a:endParaRPr lang="mk-MK"/>
        </a:p>
      </dgm:t>
    </dgm:pt>
    <dgm:pt modelId="{A3DF0D57-E397-462D-BF41-B5CA4E82B7EC}">
      <dgm:prSet phldrT="[Text]"/>
      <dgm:spPr/>
      <dgm:t>
        <a:bodyPr/>
        <a:lstStyle/>
        <a:p>
          <a:r>
            <a:rPr lang="mk-MK" dirty="0" smtClean="0"/>
            <a:t>-специјализирани овластени лица од осигурително брокерски друштва исклучиво само за А/О и зелени карти по однапред утврдени процедури одобрени од страна на АСО и НБО (минимум средно образование, положен испит во осигурителното брокерско друштво,вработен во осигурителното брокерско друштво, полиса одговорност од дејност )</a:t>
          </a:r>
          <a:endParaRPr lang="mk-MK" dirty="0"/>
        </a:p>
      </dgm:t>
    </dgm:pt>
    <dgm:pt modelId="{5C8985BA-F813-4D6C-A51B-99EAFE748DDA}" type="parTrans" cxnId="{351AF537-77F8-49F1-B484-98C58663D6C0}">
      <dgm:prSet/>
      <dgm:spPr/>
      <dgm:t>
        <a:bodyPr/>
        <a:lstStyle/>
        <a:p>
          <a:endParaRPr lang="mk-MK"/>
        </a:p>
      </dgm:t>
    </dgm:pt>
    <dgm:pt modelId="{A4FBA855-B01C-4EEE-8B9B-B81160941451}" type="sibTrans" cxnId="{351AF537-77F8-49F1-B484-98C58663D6C0}">
      <dgm:prSet/>
      <dgm:spPr/>
      <dgm:t>
        <a:bodyPr/>
        <a:lstStyle/>
        <a:p>
          <a:endParaRPr lang="mk-MK"/>
        </a:p>
      </dgm:t>
    </dgm:pt>
    <dgm:pt modelId="{E3B035E1-7F7F-499E-8925-F5D20698EB31}" type="pres">
      <dgm:prSet presAssocID="{51A2F46E-90C2-4AEF-98EB-017B5069CD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D18BB5FF-593C-489D-9881-FBE06CFD0EF1}" type="pres">
      <dgm:prSet presAssocID="{76052E43-FA5F-4ACD-B3D8-F57ACB7F8F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51E2217E-95A7-4B4E-A34E-ADE80D8F2C76}" type="pres">
      <dgm:prSet presAssocID="{76052E43-FA5F-4ACD-B3D8-F57ACB7F8FA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B3CB724E-8EF5-4893-B0CA-32276C6DECFA}" type="pres">
      <dgm:prSet presAssocID="{221CB527-1BFF-44EC-861C-20F465D365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D3581D8D-710C-4178-80AE-55AA426E3F8A}" type="pres">
      <dgm:prSet presAssocID="{221CB527-1BFF-44EC-861C-20F465D365F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26CA9ABF-2E80-4014-B498-502B2525A39D}" type="presOf" srcId="{221CB527-1BFF-44EC-861C-20F465D365F9}" destId="{B3CB724E-8EF5-4893-B0CA-32276C6DECFA}" srcOrd="0" destOrd="0" presId="urn:microsoft.com/office/officeart/2005/8/layout/vList2"/>
    <dgm:cxn modelId="{E81173A4-B744-450F-B12B-BFC3DF5A0ADD}" type="presOf" srcId="{51A2F46E-90C2-4AEF-98EB-017B5069CDEE}" destId="{E3B035E1-7F7F-499E-8925-F5D20698EB31}" srcOrd="0" destOrd="0" presId="urn:microsoft.com/office/officeart/2005/8/layout/vList2"/>
    <dgm:cxn modelId="{5CD9E3B0-F69F-4934-B43E-F404AD442028}" type="presOf" srcId="{97B36665-D1E0-401F-91E5-41434F1B9878}" destId="{51E2217E-95A7-4B4E-A34E-ADE80D8F2C76}" srcOrd="0" destOrd="0" presId="urn:microsoft.com/office/officeart/2005/8/layout/vList2"/>
    <dgm:cxn modelId="{FE986FFE-6CF2-4E00-A336-BC81AA09EF0C}" type="presOf" srcId="{76052E43-FA5F-4ACD-B3D8-F57ACB7F8FA6}" destId="{D18BB5FF-593C-489D-9881-FBE06CFD0EF1}" srcOrd="0" destOrd="0" presId="urn:microsoft.com/office/officeart/2005/8/layout/vList2"/>
    <dgm:cxn modelId="{E67FC3B9-05DC-4AED-AA90-09FB78FFD3EF}" type="presOf" srcId="{A3DF0D57-E397-462D-BF41-B5CA4E82B7EC}" destId="{D3581D8D-710C-4178-80AE-55AA426E3F8A}" srcOrd="0" destOrd="0" presId="urn:microsoft.com/office/officeart/2005/8/layout/vList2"/>
    <dgm:cxn modelId="{EC8E2B07-FC7F-4E8E-B12C-9738E9D4D8E7}" srcId="{76052E43-FA5F-4ACD-B3D8-F57ACB7F8FA6}" destId="{97B36665-D1E0-401F-91E5-41434F1B9878}" srcOrd="0" destOrd="0" parTransId="{F819E506-1369-4F38-9CE8-F1E8A8756C0A}" sibTransId="{193EB7C3-1FAF-45EC-AFF5-8F6BAF948EBC}"/>
    <dgm:cxn modelId="{34BE6646-0286-4AE0-BADF-4F962B2F18B0}" srcId="{51A2F46E-90C2-4AEF-98EB-017B5069CDEE}" destId="{76052E43-FA5F-4ACD-B3D8-F57ACB7F8FA6}" srcOrd="0" destOrd="0" parTransId="{AD7FD727-54B4-4F60-88D5-F0FC15D5C684}" sibTransId="{4590007F-370D-4707-8EAD-8C96F0E630AE}"/>
    <dgm:cxn modelId="{351AF537-77F8-49F1-B484-98C58663D6C0}" srcId="{221CB527-1BFF-44EC-861C-20F465D365F9}" destId="{A3DF0D57-E397-462D-BF41-B5CA4E82B7EC}" srcOrd="0" destOrd="0" parTransId="{5C8985BA-F813-4D6C-A51B-99EAFE748DDA}" sibTransId="{A4FBA855-B01C-4EEE-8B9B-B81160941451}"/>
    <dgm:cxn modelId="{1DB29C59-4288-4C29-85CA-33C9691BDE7E}" srcId="{51A2F46E-90C2-4AEF-98EB-017B5069CDEE}" destId="{221CB527-1BFF-44EC-861C-20F465D365F9}" srcOrd="1" destOrd="0" parTransId="{171601DD-5E9E-47D7-B7A2-DD6B51D60C0B}" sibTransId="{AB58BF2E-82AA-4039-8E51-BBBFA35FA79A}"/>
    <dgm:cxn modelId="{848BA9AB-317B-41D2-9ABA-34D2FF004D27}" type="presParOf" srcId="{E3B035E1-7F7F-499E-8925-F5D20698EB31}" destId="{D18BB5FF-593C-489D-9881-FBE06CFD0EF1}" srcOrd="0" destOrd="0" presId="urn:microsoft.com/office/officeart/2005/8/layout/vList2"/>
    <dgm:cxn modelId="{50C907C3-634D-412A-B3A1-26BDE3A9AD79}" type="presParOf" srcId="{E3B035E1-7F7F-499E-8925-F5D20698EB31}" destId="{51E2217E-95A7-4B4E-A34E-ADE80D8F2C76}" srcOrd="1" destOrd="0" presId="urn:microsoft.com/office/officeart/2005/8/layout/vList2"/>
    <dgm:cxn modelId="{2CA59CE4-AF6E-4BBB-A249-AF2474548130}" type="presParOf" srcId="{E3B035E1-7F7F-499E-8925-F5D20698EB31}" destId="{B3CB724E-8EF5-4893-B0CA-32276C6DECFA}" srcOrd="2" destOrd="0" presId="urn:microsoft.com/office/officeart/2005/8/layout/vList2"/>
    <dgm:cxn modelId="{6CBD8839-3257-4648-B603-52850FFE772D}" type="presParOf" srcId="{E3B035E1-7F7F-499E-8925-F5D20698EB31}" destId="{D3581D8D-710C-4178-80AE-55AA426E3F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ABBF7B-5DC6-4D20-B631-0A6B44B363EF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mk-MK"/>
        </a:p>
      </dgm:t>
    </dgm:pt>
    <dgm:pt modelId="{0E579325-5A80-4F92-A97A-772942074D04}">
      <dgm:prSet phldrT="[Text]"/>
      <dgm:spPr/>
      <dgm:t>
        <a:bodyPr/>
        <a:lstStyle/>
        <a:p>
          <a:r>
            <a:rPr lang="mk-MK" dirty="0" smtClean="0"/>
            <a:t>Човек на човек</a:t>
          </a:r>
          <a:endParaRPr lang="mk-MK" dirty="0"/>
        </a:p>
      </dgm:t>
    </dgm:pt>
    <dgm:pt modelId="{15E8B5E5-E021-46AF-B85B-71388D7C45ED}" type="parTrans" cxnId="{B92F9601-DF87-4045-8391-136EABEDDBD8}">
      <dgm:prSet/>
      <dgm:spPr/>
      <dgm:t>
        <a:bodyPr/>
        <a:lstStyle/>
        <a:p>
          <a:endParaRPr lang="mk-MK"/>
        </a:p>
      </dgm:t>
    </dgm:pt>
    <dgm:pt modelId="{B8157744-D0FC-4728-A391-A117040E8AAF}" type="sibTrans" cxnId="{B92F9601-DF87-4045-8391-136EABEDDBD8}">
      <dgm:prSet/>
      <dgm:spPr/>
      <dgm:t>
        <a:bodyPr/>
        <a:lstStyle/>
        <a:p>
          <a:endParaRPr lang="mk-MK"/>
        </a:p>
      </dgm:t>
    </dgm:pt>
    <dgm:pt modelId="{E13CA24D-20C0-4333-848C-70D5ECF3B74D}">
      <dgm:prSet phldrT="[Text]"/>
      <dgm:spPr/>
      <dgm:t>
        <a:bodyPr/>
        <a:lstStyle/>
        <a:p>
          <a:endParaRPr lang="mk-MK" dirty="0"/>
        </a:p>
      </dgm:t>
    </dgm:pt>
    <dgm:pt modelId="{8E02AEDC-9FF8-4DA4-80F0-D07424297326}" type="parTrans" cxnId="{7B56EE78-8588-4400-ABBF-8CBD6A0BE55C}">
      <dgm:prSet/>
      <dgm:spPr/>
      <dgm:t>
        <a:bodyPr/>
        <a:lstStyle/>
        <a:p>
          <a:endParaRPr lang="mk-MK"/>
        </a:p>
      </dgm:t>
    </dgm:pt>
    <dgm:pt modelId="{5BF0E19D-D892-487C-A7A5-60872CAAC835}" type="sibTrans" cxnId="{7B56EE78-8588-4400-ABBF-8CBD6A0BE55C}">
      <dgm:prSet/>
      <dgm:spPr/>
      <dgm:t>
        <a:bodyPr/>
        <a:lstStyle/>
        <a:p>
          <a:endParaRPr lang="mk-MK"/>
        </a:p>
      </dgm:t>
    </dgm:pt>
    <dgm:pt modelId="{59CF887E-4876-4915-B049-F0F7B0E483E0}">
      <dgm:prSet phldrT="[Text]"/>
      <dgm:spPr/>
      <dgm:t>
        <a:bodyPr/>
        <a:lstStyle/>
        <a:p>
          <a:r>
            <a:rPr lang="mk-MK" dirty="0" smtClean="0"/>
            <a:t>Интернет</a:t>
          </a:r>
          <a:endParaRPr lang="mk-MK" dirty="0"/>
        </a:p>
      </dgm:t>
    </dgm:pt>
    <dgm:pt modelId="{5DBF305A-2343-40E8-9A1A-4729B1112677}" type="parTrans" cxnId="{90CCED8E-F7E8-47DC-9C33-07F6ADDDA95B}">
      <dgm:prSet/>
      <dgm:spPr/>
      <dgm:t>
        <a:bodyPr/>
        <a:lstStyle/>
        <a:p>
          <a:endParaRPr lang="mk-MK"/>
        </a:p>
      </dgm:t>
    </dgm:pt>
    <dgm:pt modelId="{91058008-DAFD-4E20-B066-923D2F269168}" type="sibTrans" cxnId="{90CCED8E-F7E8-47DC-9C33-07F6ADDDA95B}">
      <dgm:prSet/>
      <dgm:spPr/>
      <dgm:t>
        <a:bodyPr/>
        <a:lstStyle/>
        <a:p>
          <a:endParaRPr lang="mk-MK"/>
        </a:p>
      </dgm:t>
    </dgm:pt>
    <dgm:pt modelId="{34B4D78D-BA59-4FBC-9788-D40DD0A2C35E}">
      <dgm:prSet phldrT="[Text]" phldr="1"/>
      <dgm:spPr/>
      <dgm:t>
        <a:bodyPr/>
        <a:lstStyle/>
        <a:p>
          <a:endParaRPr lang="mk-MK" dirty="0"/>
        </a:p>
      </dgm:t>
    </dgm:pt>
    <dgm:pt modelId="{370B6FF6-E612-4CAD-8B1F-1BAAD6E000A9}" type="parTrans" cxnId="{6D81488F-957D-45DE-9E12-001EAF8E393D}">
      <dgm:prSet/>
      <dgm:spPr/>
      <dgm:t>
        <a:bodyPr/>
        <a:lstStyle/>
        <a:p>
          <a:endParaRPr lang="mk-MK"/>
        </a:p>
      </dgm:t>
    </dgm:pt>
    <dgm:pt modelId="{51447258-52BB-430C-9AE5-6C8601CEFB1D}" type="sibTrans" cxnId="{6D81488F-957D-45DE-9E12-001EAF8E393D}">
      <dgm:prSet/>
      <dgm:spPr/>
      <dgm:t>
        <a:bodyPr/>
        <a:lstStyle/>
        <a:p>
          <a:endParaRPr lang="mk-MK"/>
        </a:p>
      </dgm:t>
    </dgm:pt>
    <dgm:pt modelId="{271A690E-A114-46AA-8FCD-24C600C53EAD}">
      <dgm:prSet phldrT="[Text]"/>
      <dgm:spPr/>
      <dgm:t>
        <a:bodyPr/>
        <a:lstStyle/>
        <a:p>
          <a:r>
            <a:rPr lang="mk-MK" dirty="0" smtClean="0"/>
            <a:t>Мобилен</a:t>
          </a:r>
          <a:endParaRPr lang="mk-MK" dirty="0"/>
        </a:p>
      </dgm:t>
    </dgm:pt>
    <dgm:pt modelId="{3E14DEDA-55ED-44F0-B4EA-1D9A281A6CE8}" type="parTrans" cxnId="{D6E9CC9F-B530-4457-A1E3-590364C857BC}">
      <dgm:prSet/>
      <dgm:spPr/>
      <dgm:t>
        <a:bodyPr/>
        <a:lstStyle/>
        <a:p>
          <a:endParaRPr lang="mk-MK"/>
        </a:p>
      </dgm:t>
    </dgm:pt>
    <dgm:pt modelId="{2E55A12E-5ED9-4412-8816-F81D0A9A07CC}" type="sibTrans" cxnId="{D6E9CC9F-B530-4457-A1E3-590364C857BC}">
      <dgm:prSet/>
      <dgm:spPr/>
      <dgm:t>
        <a:bodyPr/>
        <a:lstStyle/>
        <a:p>
          <a:endParaRPr lang="mk-MK"/>
        </a:p>
      </dgm:t>
    </dgm:pt>
    <dgm:pt modelId="{BA4B20D1-27F1-422A-9547-F9759626FFAF}">
      <dgm:prSet phldrT="[Text]"/>
      <dgm:spPr/>
      <dgm:t>
        <a:bodyPr/>
        <a:lstStyle/>
        <a:p>
          <a:r>
            <a:rPr lang="mk-MK" dirty="0" smtClean="0"/>
            <a:t>Салони</a:t>
          </a:r>
          <a:endParaRPr lang="mk-MK" dirty="0"/>
        </a:p>
      </dgm:t>
    </dgm:pt>
    <dgm:pt modelId="{92A38425-5448-47DF-9336-A68D4528E4B4}" type="parTrans" cxnId="{F05ACD80-03F4-4EA1-A5E4-356BB043E041}">
      <dgm:prSet/>
      <dgm:spPr/>
      <dgm:t>
        <a:bodyPr/>
        <a:lstStyle/>
        <a:p>
          <a:endParaRPr lang="mk-MK"/>
        </a:p>
      </dgm:t>
    </dgm:pt>
    <dgm:pt modelId="{2AC2D635-D0AC-4C2B-B309-FB33BF04C582}" type="sibTrans" cxnId="{F05ACD80-03F4-4EA1-A5E4-356BB043E041}">
      <dgm:prSet/>
      <dgm:spPr/>
      <dgm:t>
        <a:bodyPr/>
        <a:lstStyle/>
        <a:p>
          <a:endParaRPr lang="mk-MK"/>
        </a:p>
      </dgm:t>
    </dgm:pt>
    <dgm:pt modelId="{52B55840-7DC8-49F5-9717-92AF6B103CFD}">
      <dgm:prSet phldrT="[Text]"/>
      <dgm:spPr/>
      <dgm:t>
        <a:bodyPr/>
        <a:lstStyle/>
        <a:p>
          <a:r>
            <a:rPr lang="mk-MK" dirty="0" smtClean="0"/>
            <a:t>Маркети</a:t>
          </a:r>
          <a:endParaRPr lang="mk-MK" dirty="0"/>
        </a:p>
      </dgm:t>
    </dgm:pt>
    <dgm:pt modelId="{18D3D5FF-3687-4F93-9F94-11A3E74B30C2}" type="parTrans" cxnId="{24BC29B9-47D0-4B35-AB65-BA71508FB5D6}">
      <dgm:prSet/>
      <dgm:spPr/>
      <dgm:t>
        <a:bodyPr/>
        <a:lstStyle/>
        <a:p>
          <a:endParaRPr lang="mk-MK"/>
        </a:p>
      </dgm:t>
    </dgm:pt>
    <dgm:pt modelId="{5B43883B-29A8-4534-B9AB-1CA5CAF7C32F}" type="sibTrans" cxnId="{24BC29B9-47D0-4B35-AB65-BA71508FB5D6}">
      <dgm:prSet/>
      <dgm:spPr/>
      <dgm:t>
        <a:bodyPr/>
        <a:lstStyle/>
        <a:p>
          <a:endParaRPr lang="mk-MK"/>
        </a:p>
      </dgm:t>
    </dgm:pt>
    <dgm:pt modelId="{0CDE5A9F-B439-4E31-A91E-459EC7780255}">
      <dgm:prSet phldrT="[Text]"/>
      <dgm:spPr/>
      <dgm:t>
        <a:bodyPr/>
        <a:lstStyle/>
        <a:p>
          <a:r>
            <a:rPr lang="mk-MK" dirty="0" smtClean="0"/>
            <a:t>Замјоделски здруженија</a:t>
          </a:r>
          <a:endParaRPr lang="mk-MK" dirty="0"/>
        </a:p>
      </dgm:t>
    </dgm:pt>
    <dgm:pt modelId="{CBFA0F0A-5F97-4B99-840F-8AB2AA3DD511}" type="parTrans" cxnId="{F234B9F3-5A5F-41D3-AE51-EFF3FEB1D85A}">
      <dgm:prSet/>
      <dgm:spPr/>
      <dgm:t>
        <a:bodyPr/>
        <a:lstStyle/>
        <a:p>
          <a:endParaRPr lang="mk-MK"/>
        </a:p>
      </dgm:t>
    </dgm:pt>
    <dgm:pt modelId="{9C8126CE-E281-4BA3-916B-2C3927C34096}" type="sibTrans" cxnId="{F234B9F3-5A5F-41D3-AE51-EFF3FEB1D85A}">
      <dgm:prSet/>
      <dgm:spPr/>
      <dgm:t>
        <a:bodyPr/>
        <a:lstStyle/>
        <a:p>
          <a:endParaRPr lang="mk-MK"/>
        </a:p>
      </dgm:t>
    </dgm:pt>
    <dgm:pt modelId="{AE5D5E19-4AB1-45BF-97C2-B0546255D118}">
      <dgm:prSet phldrT="[Text]"/>
      <dgm:spPr/>
      <dgm:t>
        <a:bodyPr/>
        <a:lstStyle/>
        <a:p>
          <a:r>
            <a:rPr lang="mk-MK" dirty="0" smtClean="0"/>
            <a:t>Технички станици</a:t>
          </a:r>
          <a:endParaRPr lang="mk-MK" dirty="0"/>
        </a:p>
      </dgm:t>
    </dgm:pt>
    <dgm:pt modelId="{1DBD4AB3-1936-4ECD-AF1D-2D3C895B0D1E}" type="parTrans" cxnId="{75EB8042-B479-459A-8972-1C4F22BA34EF}">
      <dgm:prSet/>
      <dgm:spPr/>
      <dgm:t>
        <a:bodyPr/>
        <a:lstStyle/>
        <a:p>
          <a:endParaRPr lang="mk-MK"/>
        </a:p>
      </dgm:t>
    </dgm:pt>
    <dgm:pt modelId="{50371B54-EB08-4F41-828B-5BF8FEE86DCD}" type="sibTrans" cxnId="{75EB8042-B479-459A-8972-1C4F22BA34EF}">
      <dgm:prSet/>
      <dgm:spPr/>
      <dgm:t>
        <a:bodyPr/>
        <a:lstStyle/>
        <a:p>
          <a:endParaRPr lang="mk-MK"/>
        </a:p>
      </dgm:t>
    </dgm:pt>
    <dgm:pt modelId="{CD07F15F-817D-425D-89EF-503780A06E22}">
      <dgm:prSet phldrT="[Text]"/>
      <dgm:spPr/>
      <dgm:t>
        <a:bodyPr/>
        <a:lstStyle/>
        <a:p>
          <a:r>
            <a:rPr lang="mk-MK" dirty="0" smtClean="0"/>
            <a:t>Банки</a:t>
          </a:r>
          <a:endParaRPr lang="mk-MK" dirty="0"/>
        </a:p>
      </dgm:t>
    </dgm:pt>
    <dgm:pt modelId="{038CDE59-B55A-4246-A58B-42CA05B347EB}" type="parTrans" cxnId="{D452A771-03B3-4AFC-A370-7B50F91DFFEB}">
      <dgm:prSet/>
      <dgm:spPr/>
      <dgm:t>
        <a:bodyPr/>
        <a:lstStyle/>
        <a:p>
          <a:endParaRPr lang="mk-MK"/>
        </a:p>
      </dgm:t>
    </dgm:pt>
    <dgm:pt modelId="{F21E02CA-7B7D-4328-93CD-3A4A78E9075B}" type="sibTrans" cxnId="{D452A771-03B3-4AFC-A370-7B50F91DFFEB}">
      <dgm:prSet/>
      <dgm:spPr/>
      <dgm:t>
        <a:bodyPr/>
        <a:lstStyle/>
        <a:p>
          <a:endParaRPr lang="mk-MK"/>
        </a:p>
      </dgm:t>
    </dgm:pt>
    <dgm:pt modelId="{B49F7D1C-535A-42A2-828B-6081FE060503}">
      <dgm:prSet phldrT="[Text]"/>
      <dgm:spPr/>
      <dgm:t>
        <a:bodyPr/>
        <a:lstStyle/>
        <a:p>
          <a:r>
            <a:rPr lang="mk-MK" dirty="0" smtClean="0"/>
            <a:t>Пошти</a:t>
          </a:r>
          <a:endParaRPr lang="mk-MK" dirty="0"/>
        </a:p>
      </dgm:t>
    </dgm:pt>
    <dgm:pt modelId="{F49726AA-3F2C-4B14-BE1D-2F96AE1810F5}" type="parTrans" cxnId="{4FABF3BB-8923-4637-A7A8-29A0B2748C23}">
      <dgm:prSet/>
      <dgm:spPr/>
      <dgm:t>
        <a:bodyPr/>
        <a:lstStyle/>
        <a:p>
          <a:endParaRPr lang="mk-MK"/>
        </a:p>
      </dgm:t>
    </dgm:pt>
    <dgm:pt modelId="{EF39BF54-3825-4513-B8B5-C65854FC6161}" type="sibTrans" cxnId="{4FABF3BB-8923-4637-A7A8-29A0B2748C23}">
      <dgm:prSet/>
      <dgm:spPr/>
      <dgm:t>
        <a:bodyPr/>
        <a:lstStyle/>
        <a:p>
          <a:endParaRPr lang="mk-MK"/>
        </a:p>
      </dgm:t>
    </dgm:pt>
    <dgm:pt modelId="{A3C27C8A-EFF7-4BBE-BF27-FA8C2644D3B6}" type="pres">
      <dgm:prSet presAssocID="{11ABBF7B-5DC6-4D20-B631-0A6B44B363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359BAF2F-A3B5-46C2-8ADB-A74A63E72F12}" type="pres">
      <dgm:prSet presAssocID="{0E579325-5A80-4F92-A97A-772942074D04}" presName="parentText" presStyleLbl="node1" presStyleIdx="0" presStyleCnt="9" custLinFactNeighborY="153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1FA9C476-3732-4A79-A2E7-534D08BC7A6B}" type="pres">
      <dgm:prSet presAssocID="{0E579325-5A80-4F92-A97A-772942074D0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7E6B7532-FB2D-4541-883D-72DD2BB8A9C5}" type="pres">
      <dgm:prSet presAssocID="{59CF887E-4876-4915-B049-F0F7B0E483E0}" presName="parentText" presStyleLbl="node1" presStyleIdx="1" presStyleCnt="9" custLinFactNeighborY="-77297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166C373-9C05-49ED-996E-DA027EB5E570}" type="pres">
      <dgm:prSet presAssocID="{59CF887E-4876-4915-B049-F0F7B0E483E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B2428865-3480-4322-A494-249F00E97CD2}" type="pres">
      <dgm:prSet presAssocID="{271A690E-A114-46AA-8FCD-24C600C53EAD}" presName="parentText" presStyleLbl="node1" presStyleIdx="2" presStyleCnt="9" custLinFactY="-100000" custLinFactNeighborY="-149796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A87409D2-AFB8-412E-9FDE-A58FB348A63F}" type="pres">
      <dgm:prSet presAssocID="{2E55A12E-5ED9-4412-8816-F81D0A9A07CC}" presName="spacer" presStyleCnt="0"/>
      <dgm:spPr/>
    </dgm:pt>
    <dgm:pt modelId="{25BD33AF-9025-431D-8B9C-CA7EB7422BF5}" type="pres">
      <dgm:prSet presAssocID="{BA4B20D1-27F1-422A-9547-F9759626FFAF}" presName="parentText" presStyleLbl="node1" presStyleIdx="3" presStyleCnt="9" custLinFactY="929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20B9DAD8-0BEE-4056-A856-7F3243F5F5A5}" type="pres">
      <dgm:prSet presAssocID="{2AC2D635-D0AC-4C2B-B309-FB33BF04C582}" presName="spacer" presStyleCnt="0"/>
      <dgm:spPr/>
    </dgm:pt>
    <dgm:pt modelId="{6BA4EE42-22B7-40B8-B6A3-2D329B66B026}" type="pres">
      <dgm:prSet presAssocID="{52B55840-7DC8-49F5-9717-92AF6B103CFD}" presName="parentText" presStyleLbl="node1" presStyleIdx="4" presStyleCnt="9" custLinFactY="935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41639BB-96B5-4578-8855-CCDD57EEEE7E}" type="pres">
      <dgm:prSet presAssocID="{5B43883B-29A8-4534-B9AB-1CA5CAF7C32F}" presName="spacer" presStyleCnt="0"/>
      <dgm:spPr/>
    </dgm:pt>
    <dgm:pt modelId="{245530D3-E44E-4FA0-AE4B-490955D8A6D7}" type="pres">
      <dgm:prSet presAssocID="{0CDE5A9F-B439-4E31-A91E-459EC7780255}" presName="parentText" presStyleLbl="node1" presStyleIdx="5" presStyleCnt="9" custLinFactY="941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64C89F91-F10B-44DA-968D-2FCCAC87786F}" type="pres">
      <dgm:prSet presAssocID="{9C8126CE-E281-4BA3-916B-2C3927C34096}" presName="spacer" presStyleCnt="0"/>
      <dgm:spPr/>
    </dgm:pt>
    <dgm:pt modelId="{485CA1C0-E4C9-45E1-80B7-37A7D3437727}" type="pres">
      <dgm:prSet presAssocID="{AE5D5E19-4AB1-45BF-97C2-B0546255D118}" presName="parentText" presStyleLbl="node1" presStyleIdx="6" presStyleCnt="9" custLinFactY="-403109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F5668113-D129-4417-831F-042801B4857C}" type="pres">
      <dgm:prSet presAssocID="{50371B54-EB08-4F41-828B-5BF8FEE86DCD}" presName="spacer" presStyleCnt="0"/>
      <dgm:spPr/>
    </dgm:pt>
    <dgm:pt modelId="{F3E91818-B077-4DAB-8F1A-21588CF2C30B}" type="pres">
      <dgm:prSet presAssocID="{CD07F15F-817D-425D-89EF-503780A06E22}" presName="parentText" presStyleLbl="node1" presStyleIdx="7" presStyleCnt="9" custLinFactY="-403109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576BEE6-395E-4634-A243-E63E2C4C967A}" type="pres">
      <dgm:prSet presAssocID="{F21E02CA-7B7D-4328-93CD-3A4A78E9075B}" presName="spacer" presStyleCnt="0"/>
      <dgm:spPr/>
    </dgm:pt>
    <dgm:pt modelId="{260AFCA2-61F2-4607-8533-EEAA35F1BD96}" type="pres">
      <dgm:prSet presAssocID="{B49F7D1C-535A-42A2-828B-6081FE060503}" presName="parentText" presStyleLbl="node1" presStyleIdx="8" presStyleCnt="9" custLinFactY="-100000" custLinFactNeighborX="-1786" custLinFactNeighborY="-144217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80DC2364-CB55-4C4D-8AD4-F2598EFBED81}" type="presOf" srcId="{271A690E-A114-46AA-8FCD-24C600C53EAD}" destId="{B2428865-3480-4322-A494-249F00E97CD2}" srcOrd="0" destOrd="0" presId="urn:microsoft.com/office/officeart/2005/8/layout/vList2"/>
    <dgm:cxn modelId="{6D81488F-957D-45DE-9E12-001EAF8E393D}" srcId="{59CF887E-4876-4915-B049-F0F7B0E483E0}" destId="{34B4D78D-BA59-4FBC-9788-D40DD0A2C35E}" srcOrd="0" destOrd="0" parTransId="{370B6FF6-E612-4CAD-8B1F-1BAAD6E000A9}" sibTransId="{51447258-52BB-430C-9AE5-6C8601CEFB1D}"/>
    <dgm:cxn modelId="{75EB8042-B479-459A-8972-1C4F22BA34EF}" srcId="{11ABBF7B-5DC6-4D20-B631-0A6B44B363EF}" destId="{AE5D5E19-4AB1-45BF-97C2-B0546255D118}" srcOrd="6" destOrd="0" parTransId="{1DBD4AB3-1936-4ECD-AF1D-2D3C895B0D1E}" sibTransId="{50371B54-EB08-4F41-828B-5BF8FEE86DCD}"/>
    <dgm:cxn modelId="{6F47728A-443A-4EEE-80A7-F2CCB8C372A1}" type="presOf" srcId="{0CDE5A9F-B439-4E31-A91E-459EC7780255}" destId="{245530D3-E44E-4FA0-AE4B-490955D8A6D7}" srcOrd="0" destOrd="0" presId="urn:microsoft.com/office/officeart/2005/8/layout/vList2"/>
    <dgm:cxn modelId="{F05ACD80-03F4-4EA1-A5E4-356BB043E041}" srcId="{11ABBF7B-5DC6-4D20-B631-0A6B44B363EF}" destId="{BA4B20D1-27F1-422A-9547-F9759626FFAF}" srcOrd="3" destOrd="0" parTransId="{92A38425-5448-47DF-9336-A68D4528E4B4}" sibTransId="{2AC2D635-D0AC-4C2B-B309-FB33BF04C582}"/>
    <dgm:cxn modelId="{90CCED8E-F7E8-47DC-9C33-07F6ADDDA95B}" srcId="{11ABBF7B-5DC6-4D20-B631-0A6B44B363EF}" destId="{59CF887E-4876-4915-B049-F0F7B0E483E0}" srcOrd="1" destOrd="0" parTransId="{5DBF305A-2343-40E8-9A1A-4729B1112677}" sibTransId="{91058008-DAFD-4E20-B066-923D2F269168}"/>
    <dgm:cxn modelId="{D452A771-03B3-4AFC-A370-7B50F91DFFEB}" srcId="{11ABBF7B-5DC6-4D20-B631-0A6B44B363EF}" destId="{CD07F15F-817D-425D-89EF-503780A06E22}" srcOrd="7" destOrd="0" parTransId="{038CDE59-B55A-4246-A58B-42CA05B347EB}" sibTransId="{F21E02CA-7B7D-4328-93CD-3A4A78E9075B}"/>
    <dgm:cxn modelId="{B92F9601-DF87-4045-8391-136EABEDDBD8}" srcId="{11ABBF7B-5DC6-4D20-B631-0A6B44B363EF}" destId="{0E579325-5A80-4F92-A97A-772942074D04}" srcOrd="0" destOrd="0" parTransId="{15E8B5E5-E021-46AF-B85B-71388D7C45ED}" sibTransId="{B8157744-D0FC-4728-A391-A117040E8AAF}"/>
    <dgm:cxn modelId="{D6E9CC9F-B530-4457-A1E3-590364C857BC}" srcId="{11ABBF7B-5DC6-4D20-B631-0A6B44B363EF}" destId="{271A690E-A114-46AA-8FCD-24C600C53EAD}" srcOrd="2" destOrd="0" parTransId="{3E14DEDA-55ED-44F0-B4EA-1D9A281A6CE8}" sibTransId="{2E55A12E-5ED9-4412-8816-F81D0A9A07CC}"/>
    <dgm:cxn modelId="{A24DB4FF-C1DC-43D5-ACC2-AEDFCBF7D009}" type="presOf" srcId="{0E579325-5A80-4F92-A97A-772942074D04}" destId="{359BAF2F-A3B5-46C2-8ADB-A74A63E72F12}" srcOrd="0" destOrd="0" presId="urn:microsoft.com/office/officeart/2005/8/layout/vList2"/>
    <dgm:cxn modelId="{0DA5A8F8-5722-4859-BA88-78D144173FA2}" type="presOf" srcId="{AE5D5E19-4AB1-45BF-97C2-B0546255D118}" destId="{485CA1C0-E4C9-45E1-80B7-37A7D3437727}" srcOrd="0" destOrd="0" presId="urn:microsoft.com/office/officeart/2005/8/layout/vList2"/>
    <dgm:cxn modelId="{2E394E50-83CE-4316-BF17-C4A074CF5B6B}" type="presOf" srcId="{E13CA24D-20C0-4333-848C-70D5ECF3B74D}" destId="{1FA9C476-3732-4A79-A2E7-534D08BC7A6B}" srcOrd="0" destOrd="0" presId="urn:microsoft.com/office/officeart/2005/8/layout/vList2"/>
    <dgm:cxn modelId="{D94BA7DC-59D9-4EAA-9B7D-D9508C9ED270}" type="presOf" srcId="{34B4D78D-BA59-4FBC-9788-D40DD0A2C35E}" destId="{3166C373-9C05-49ED-996E-DA027EB5E570}" srcOrd="0" destOrd="0" presId="urn:microsoft.com/office/officeart/2005/8/layout/vList2"/>
    <dgm:cxn modelId="{926A0C15-27E3-4DC3-9E4F-F50D7FCAD498}" type="presOf" srcId="{BA4B20D1-27F1-422A-9547-F9759626FFAF}" destId="{25BD33AF-9025-431D-8B9C-CA7EB7422BF5}" srcOrd="0" destOrd="0" presId="urn:microsoft.com/office/officeart/2005/8/layout/vList2"/>
    <dgm:cxn modelId="{7B56EE78-8588-4400-ABBF-8CBD6A0BE55C}" srcId="{0E579325-5A80-4F92-A97A-772942074D04}" destId="{E13CA24D-20C0-4333-848C-70D5ECF3B74D}" srcOrd="0" destOrd="0" parTransId="{8E02AEDC-9FF8-4DA4-80F0-D07424297326}" sibTransId="{5BF0E19D-D892-487C-A7A5-60872CAAC835}"/>
    <dgm:cxn modelId="{4FABF3BB-8923-4637-A7A8-29A0B2748C23}" srcId="{11ABBF7B-5DC6-4D20-B631-0A6B44B363EF}" destId="{B49F7D1C-535A-42A2-828B-6081FE060503}" srcOrd="8" destOrd="0" parTransId="{F49726AA-3F2C-4B14-BE1D-2F96AE1810F5}" sibTransId="{EF39BF54-3825-4513-B8B5-C65854FC6161}"/>
    <dgm:cxn modelId="{769CE7A8-1778-4DF8-B391-13BB9D09D24A}" type="presOf" srcId="{59CF887E-4876-4915-B049-F0F7B0E483E0}" destId="{7E6B7532-FB2D-4541-883D-72DD2BB8A9C5}" srcOrd="0" destOrd="0" presId="urn:microsoft.com/office/officeart/2005/8/layout/vList2"/>
    <dgm:cxn modelId="{A4142BC7-9BA3-4BCC-88A8-E62B32DE9199}" type="presOf" srcId="{11ABBF7B-5DC6-4D20-B631-0A6B44B363EF}" destId="{A3C27C8A-EFF7-4BBE-BF27-FA8C2644D3B6}" srcOrd="0" destOrd="0" presId="urn:microsoft.com/office/officeart/2005/8/layout/vList2"/>
    <dgm:cxn modelId="{2EE91143-822A-4597-AA75-D986ADF7AE73}" type="presOf" srcId="{52B55840-7DC8-49F5-9717-92AF6B103CFD}" destId="{6BA4EE42-22B7-40B8-B6A3-2D329B66B026}" srcOrd="0" destOrd="0" presId="urn:microsoft.com/office/officeart/2005/8/layout/vList2"/>
    <dgm:cxn modelId="{47FC3FAF-6FB6-4211-80FD-466841BA6744}" type="presOf" srcId="{B49F7D1C-535A-42A2-828B-6081FE060503}" destId="{260AFCA2-61F2-4607-8533-EEAA35F1BD96}" srcOrd="0" destOrd="0" presId="urn:microsoft.com/office/officeart/2005/8/layout/vList2"/>
    <dgm:cxn modelId="{F234B9F3-5A5F-41D3-AE51-EFF3FEB1D85A}" srcId="{11ABBF7B-5DC6-4D20-B631-0A6B44B363EF}" destId="{0CDE5A9F-B439-4E31-A91E-459EC7780255}" srcOrd="5" destOrd="0" parTransId="{CBFA0F0A-5F97-4B99-840F-8AB2AA3DD511}" sibTransId="{9C8126CE-E281-4BA3-916B-2C3927C34096}"/>
    <dgm:cxn modelId="{24BC29B9-47D0-4B35-AB65-BA71508FB5D6}" srcId="{11ABBF7B-5DC6-4D20-B631-0A6B44B363EF}" destId="{52B55840-7DC8-49F5-9717-92AF6B103CFD}" srcOrd="4" destOrd="0" parTransId="{18D3D5FF-3687-4F93-9F94-11A3E74B30C2}" sibTransId="{5B43883B-29A8-4534-B9AB-1CA5CAF7C32F}"/>
    <dgm:cxn modelId="{D7ECC262-C78B-4325-8885-F7DB194D2081}" type="presOf" srcId="{CD07F15F-817D-425D-89EF-503780A06E22}" destId="{F3E91818-B077-4DAB-8F1A-21588CF2C30B}" srcOrd="0" destOrd="0" presId="urn:microsoft.com/office/officeart/2005/8/layout/vList2"/>
    <dgm:cxn modelId="{ECDCEF18-2760-4FF8-955B-1392A8C38A7E}" type="presParOf" srcId="{A3C27C8A-EFF7-4BBE-BF27-FA8C2644D3B6}" destId="{359BAF2F-A3B5-46C2-8ADB-A74A63E72F12}" srcOrd="0" destOrd="0" presId="urn:microsoft.com/office/officeart/2005/8/layout/vList2"/>
    <dgm:cxn modelId="{8D16AACA-6138-4CC8-A1C1-C5E433F99D42}" type="presParOf" srcId="{A3C27C8A-EFF7-4BBE-BF27-FA8C2644D3B6}" destId="{1FA9C476-3732-4A79-A2E7-534D08BC7A6B}" srcOrd="1" destOrd="0" presId="urn:microsoft.com/office/officeart/2005/8/layout/vList2"/>
    <dgm:cxn modelId="{2386F994-9767-42CC-9B2C-7D5648579226}" type="presParOf" srcId="{A3C27C8A-EFF7-4BBE-BF27-FA8C2644D3B6}" destId="{7E6B7532-FB2D-4541-883D-72DD2BB8A9C5}" srcOrd="2" destOrd="0" presId="urn:microsoft.com/office/officeart/2005/8/layout/vList2"/>
    <dgm:cxn modelId="{2D9D9ABB-0D80-4CB1-B8ED-546FFF1FBF68}" type="presParOf" srcId="{A3C27C8A-EFF7-4BBE-BF27-FA8C2644D3B6}" destId="{3166C373-9C05-49ED-996E-DA027EB5E570}" srcOrd="3" destOrd="0" presId="urn:microsoft.com/office/officeart/2005/8/layout/vList2"/>
    <dgm:cxn modelId="{6D5B2311-4ECF-4F2E-8D3A-CDB215AC0CA9}" type="presParOf" srcId="{A3C27C8A-EFF7-4BBE-BF27-FA8C2644D3B6}" destId="{B2428865-3480-4322-A494-249F00E97CD2}" srcOrd="4" destOrd="0" presId="urn:microsoft.com/office/officeart/2005/8/layout/vList2"/>
    <dgm:cxn modelId="{FD6EC32A-D431-4DFA-A6B5-250581EF3ADE}" type="presParOf" srcId="{A3C27C8A-EFF7-4BBE-BF27-FA8C2644D3B6}" destId="{A87409D2-AFB8-412E-9FDE-A58FB348A63F}" srcOrd="5" destOrd="0" presId="urn:microsoft.com/office/officeart/2005/8/layout/vList2"/>
    <dgm:cxn modelId="{91012EFE-193B-4258-9383-35FAC634BDF6}" type="presParOf" srcId="{A3C27C8A-EFF7-4BBE-BF27-FA8C2644D3B6}" destId="{25BD33AF-9025-431D-8B9C-CA7EB7422BF5}" srcOrd="6" destOrd="0" presId="urn:microsoft.com/office/officeart/2005/8/layout/vList2"/>
    <dgm:cxn modelId="{AF384F9F-DEA8-4FCD-B764-19E963763D95}" type="presParOf" srcId="{A3C27C8A-EFF7-4BBE-BF27-FA8C2644D3B6}" destId="{20B9DAD8-0BEE-4056-A856-7F3243F5F5A5}" srcOrd="7" destOrd="0" presId="urn:microsoft.com/office/officeart/2005/8/layout/vList2"/>
    <dgm:cxn modelId="{A4469DAD-70D0-4FFE-993A-326020957781}" type="presParOf" srcId="{A3C27C8A-EFF7-4BBE-BF27-FA8C2644D3B6}" destId="{6BA4EE42-22B7-40B8-B6A3-2D329B66B026}" srcOrd="8" destOrd="0" presId="urn:microsoft.com/office/officeart/2005/8/layout/vList2"/>
    <dgm:cxn modelId="{4C6FF22A-698B-4B07-9158-28D8A33C5222}" type="presParOf" srcId="{A3C27C8A-EFF7-4BBE-BF27-FA8C2644D3B6}" destId="{341639BB-96B5-4578-8855-CCDD57EEEE7E}" srcOrd="9" destOrd="0" presId="urn:microsoft.com/office/officeart/2005/8/layout/vList2"/>
    <dgm:cxn modelId="{667BB5F1-6803-4D18-B401-C59A490EE839}" type="presParOf" srcId="{A3C27C8A-EFF7-4BBE-BF27-FA8C2644D3B6}" destId="{245530D3-E44E-4FA0-AE4B-490955D8A6D7}" srcOrd="10" destOrd="0" presId="urn:microsoft.com/office/officeart/2005/8/layout/vList2"/>
    <dgm:cxn modelId="{87911D22-576B-4380-AC45-42FFB14F35AA}" type="presParOf" srcId="{A3C27C8A-EFF7-4BBE-BF27-FA8C2644D3B6}" destId="{64C89F91-F10B-44DA-968D-2FCCAC87786F}" srcOrd="11" destOrd="0" presId="urn:microsoft.com/office/officeart/2005/8/layout/vList2"/>
    <dgm:cxn modelId="{8770135B-990D-416C-8B1D-8FBABF2E874A}" type="presParOf" srcId="{A3C27C8A-EFF7-4BBE-BF27-FA8C2644D3B6}" destId="{485CA1C0-E4C9-45E1-80B7-37A7D3437727}" srcOrd="12" destOrd="0" presId="urn:microsoft.com/office/officeart/2005/8/layout/vList2"/>
    <dgm:cxn modelId="{CF073FA1-1372-4ED1-8A57-286DBB8E2716}" type="presParOf" srcId="{A3C27C8A-EFF7-4BBE-BF27-FA8C2644D3B6}" destId="{F5668113-D129-4417-831F-042801B4857C}" srcOrd="13" destOrd="0" presId="urn:microsoft.com/office/officeart/2005/8/layout/vList2"/>
    <dgm:cxn modelId="{1EBF5F3B-0858-40FE-B5C2-B5492AD82435}" type="presParOf" srcId="{A3C27C8A-EFF7-4BBE-BF27-FA8C2644D3B6}" destId="{F3E91818-B077-4DAB-8F1A-21588CF2C30B}" srcOrd="14" destOrd="0" presId="urn:microsoft.com/office/officeart/2005/8/layout/vList2"/>
    <dgm:cxn modelId="{FCB55D6E-9ED8-4BAA-83A7-9537BCBC1878}" type="presParOf" srcId="{A3C27C8A-EFF7-4BBE-BF27-FA8C2644D3B6}" destId="{3576BEE6-395E-4634-A243-E63E2C4C967A}" srcOrd="15" destOrd="0" presId="urn:microsoft.com/office/officeart/2005/8/layout/vList2"/>
    <dgm:cxn modelId="{BF6D44D4-F5D5-46B7-8CBB-17E905F94666}" type="presParOf" srcId="{A3C27C8A-EFF7-4BBE-BF27-FA8C2644D3B6}" destId="{260AFCA2-61F2-4607-8533-EEAA35F1BD9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637E5A-E570-4ED1-B934-F27839869168}">
      <dsp:nvSpPr>
        <dsp:cNvPr id="0" name=""/>
        <dsp:cNvSpPr/>
      </dsp:nvSpPr>
      <dsp:spPr>
        <a:xfrm>
          <a:off x="4014493" y="1234811"/>
          <a:ext cx="1188248" cy="56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70"/>
              </a:lnTo>
              <a:lnTo>
                <a:pt x="1188248" y="385370"/>
              </a:lnTo>
              <a:lnTo>
                <a:pt x="1188248" y="565498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A8A88-BCD1-4F53-86A8-C23AABFF493A}">
      <dsp:nvSpPr>
        <dsp:cNvPr id="0" name=""/>
        <dsp:cNvSpPr/>
      </dsp:nvSpPr>
      <dsp:spPr>
        <a:xfrm>
          <a:off x="2826245" y="3035007"/>
          <a:ext cx="1188248" cy="56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70"/>
              </a:lnTo>
              <a:lnTo>
                <a:pt x="1188248" y="385370"/>
              </a:lnTo>
              <a:lnTo>
                <a:pt x="1188248" y="56549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27406-F090-4A6B-92CE-178600A4A884}">
      <dsp:nvSpPr>
        <dsp:cNvPr id="0" name=""/>
        <dsp:cNvSpPr/>
      </dsp:nvSpPr>
      <dsp:spPr>
        <a:xfrm>
          <a:off x="1637997" y="3035007"/>
          <a:ext cx="1188248" cy="565498"/>
        </a:xfrm>
        <a:custGeom>
          <a:avLst/>
          <a:gdLst/>
          <a:ahLst/>
          <a:cxnLst/>
          <a:rect l="0" t="0" r="0" b="0"/>
          <a:pathLst>
            <a:path>
              <a:moveTo>
                <a:pt x="1188248" y="0"/>
              </a:moveTo>
              <a:lnTo>
                <a:pt x="1188248" y="385370"/>
              </a:lnTo>
              <a:lnTo>
                <a:pt x="0" y="385370"/>
              </a:lnTo>
              <a:lnTo>
                <a:pt x="0" y="56549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ECB23-0D96-470D-9F3C-FD20EDFAEFFF}">
      <dsp:nvSpPr>
        <dsp:cNvPr id="0" name=""/>
        <dsp:cNvSpPr/>
      </dsp:nvSpPr>
      <dsp:spPr>
        <a:xfrm>
          <a:off x="2826245" y="1234811"/>
          <a:ext cx="1188248" cy="565498"/>
        </a:xfrm>
        <a:custGeom>
          <a:avLst/>
          <a:gdLst/>
          <a:ahLst/>
          <a:cxnLst/>
          <a:rect l="0" t="0" r="0" b="0"/>
          <a:pathLst>
            <a:path>
              <a:moveTo>
                <a:pt x="1188248" y="0"/>
              </a:moveTo>
              <a:lnTo>
                <a:pt x="1188248" y="385370"/>
              </a:lnTo>
              <a:lnTo>
                <a:pt x="0" y="385370"/>
              </a:lnTo>
              <a:lnTo>
                <a:pt x="0" y="565498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B08BE-256B-453A-8E42-D83D9FFF5EC6}">
      <dsp:nvSpPr>
        <dsp:cNvPr id="0" name=""/>
        <dsp:cNvSpPr/>
      </dsp:nvSpPr>
      <dsp:spPr>
        <a:xfrm>
          <a:off x="3042290" y="113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A9377-9D17-4ECD-8820-E82D8ADB7609}">
      <dsp:nvSpPr>
        <dsp:cNvPr id="0" name=""/>
        <dsp:cNvSpPr/>
      </dsp:nvSpPr>
      <dsp:spPr>
        <a:xfrm>
          <a:off x="3258335" y="205356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Вкупна премија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6.311.269.000,00 мкд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500" kern="1200" dirty="0"/>
        </a:p>
      </dsp:txBody>
      <dsp:txXfrm>
        <a:off x="3258335" y="205356"/>
        <a:ext cx="1944405" cy="1234697"/>
      </dsp:txXfrm>
    </dsp:sp>
    <dsp:sp modelId="{46640F95-FCBA-47B6-88AD-518681B19E62}">
      <dsp:nvSpPr>
        <dsp:cNvPr id="0" name=""/>
        <dsp:cNvSpPr/>
      </dsp:nvSpPr>
      <dsp:spPr>
        <a:xfrm>
          <a:off x="1854042" y="1800309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D6D2C3-641B-4FE2-B650-E8FDF1218C1D}">
      <dsp:nvSpPr>
        <dsp:cNvPr id="0" name=""/>
        <dsp:cNvSpPr/>
      </dsp:nvSpPr>
      <dsp:spPr>
        <a:xfrm>
          <a:off x="2070087" y="2005552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/>
            <a:t>А/О и зелени карти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/>
            <a:t>3.264.963.000 ,00 мкд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>
              <a:solidFill>
                <a:srgbClr val="FF0000"/>
              </a:solidFill>
            </a:rPr>
            <a:t>51%</a:t>
          </a:r>
          <a:endParaRPr lang="mk-MK" sz="2000" b="1" kern="1200" dirty="0">
            <a:solidFill>
              <a:srgbClr val="FF0000"/>
            </a:solidFill>
          </a:endParaRPr>
        </a:p>
      </dsp:txBody>
      <dsp:txXfrm>
        <a:off x="2070087" y="2005552"/>
        <a:ext cx="1944405" cy="1234697"/>
      </dsp:txXfrm>
    </dsp:sp>
    <dsp:sp modelId="{9AE06B45-4381-4104-AD55-340C81973BAA}">
      <dsp:nvSpPr>
        <dsp:cNvPr id="0" name=""/>
        <dsp:cNvSpPr/>
      </dsp:nvSpPr>
      <dsp:spPr>
        <a:xfrm>
          <a:off x="665794" y="3600505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94BE54-1DF9-4650-B069-F87D65BD97EB}">
      <dsp:nvSpPr>
        <dsp:cNvPr id="0" name=""/>
        <dsp:cNvSpPr/>
      </dsp:nvSpPr>
      <dsp:spPr>
        <a:xfrm>
          <a:off x="881839" y="3805748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Осигурителни компании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2.508.567.179,00 мкд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500" kern="1200" dirty="0"/>
        </a:p>
      </dsp:txBody>
      <dsp:txXfrm>
        <a:off x="881839" y="3805748"/>
        <a:ext cx="1944405" cy="1234697"/>
      </dsp:txXfrm>
    </dsp:sp>
    <dsp:sp modelId="{5C4C58FD-EC54-4490-AF06-408B5BEA90FC}">
      <dsp:nvSpPr>
        <dsp:cNvPr id="0" name=""/>
        <dsp:cNvSpPr/>
      </dsp:nvSpPr>
      <dsp:spPr>
        <a:xfrm>
          <a:off x="3042290" y="3600505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F19475-4277-4A8F-B6B1-8FEDB2E0E84C}">
      <dsp:nvSpPr>
        <dsp:cNvPr id="0" name=""/>
        <dsp:cNvSpPr/>
      </dsp:nvSpPr>
      <dsp:spPr>
        <a:xfrm>
          <a:off x="3258335" y="3805748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/>
            <a:t>Осигурителни брокерски друштва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/>
            <a:t>756.395.821,00 мкд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>
              <a:solidFill>
                <a:srgbClr val="FF0000"/>
              </a:solidFill>
            </a:rPr>
            <a:t>23,16%</a:t>
          </a:r>
        </a:p>
      </dsp:txBody>
      <dsp:txXfrm>
        <a:off x="3258335" y="3805748"/>
        <a:ext cx="1944405" cy="1234697"/>
      </dsp:txXfrm>
    </dsp:sp>
    <dsp:sp modelId="{04E081DA-493F-4965-A614-0F8665B6A6EA}">
      <dsp:nvSpPr>
        <dsp:cNvPr id="0" name=""/>
        <dsp:cNvSpPr/>
      </dsp:nvSpPr>
      <dsp:spPr>
        <a:xfrm>
          <a:off x="4230538" y="1800309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77841B-4300-4F5B-A298-B709EBF122E8}">
      <dsp:nvSpPr>
        <dsp:cNvPr id="0" name=""/>
        <dsp:cNvSpPr/>
      </dsp:nvSpPr>
      <dsp:spPr>
        <a:xfrm>
          <a:off x="4446583" y="2005552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Останато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3.046.306.000,00</a:t>
          </a:r>
          <a:endParaRPr lang="mk-MK" sz="1500" kern="1200" dirty="0"/>
        </a:p>
      </dsp:txBody>
      <dsp:txXfrm>
        <a:off x="4446583" y="2005552"/>
        <a:ext cx="1944405" cy="12346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637E5A-E570-4ED1-B934-F27839869168}">
      <dsp:nvSpPr>
        <dsp:cNvPr id="0" name=""/>
        <dsp:cNvSpPr/>
      </dsp:nvSpPr>
      <dsp:spPr>
        <a:xfrm>
          <a:off x="4014493" y="1234811"/>
          <a:ext cx="1188248" cy="56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70"/>
              </a:lnTo>
              <a:lnTo>
                <a:pt x="1188248" y="385370"/>
              </a:lnTo>
              <a:lnTo>
                <a:pt x="1188248" y="565498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A8A88-BCD1-4F53-86A8-C23AABFF493A}">
      <dsp:nvSpPr>
        <dsp:cNvPr id="0" name=""/>
        <dsp:cNvSpPr/>
      </dsp:nvSpPr>
      <dsp:spPr>
        <a:xfrm>
          <a:off x="2826245" y="3035007"/>
          <a:ext cx="1188248" cy="56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70"/>
              </a:lnTo>
              <a:lnTo>
                <a:pt x="1188248" y="385370"/>
              </a:lnTo>
              <a:lnTo>
                <a:pt x="1188248" y="56549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27406-F090-4A6B-92CE-178600A4A884}">
      <dsp:nvSpPr>
        <dsp:cNvPr id="0" name=""/>
        <dsp:cNvSpPr/>
      </dsp:nvSpPr>
      <dsp:spPr>
        <a:xfrm>
          <a:off x="1637997" y="3035007"/>
          <a:ext cx="1188248" cy="565498"/>
        </a:xfrm>
        <a:custGeom>
          <a:avLst/>
          <a:gdLst/>
          <a:ahLst/>
          <a:cxnLst/>
          <a:rect l="0" t="0" r="0" b="0"/>
          <a:pathLst>
            <a:path>
              <a:moveTo>
                <a:pt x="1188248" y="0"/>
              </a:moveTo>
              <a:lnTo>
                <a:pt x="1188248" y="385370"/>
              </a:lnTo>
              <a:lnTo>
                <a:pt x="0" y="385370"/>
              </a:lnTo>
              <a:lnTo>
                <a:pt x="0" y="56549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ECB23-0D96-470D-9F3C-FD20EDFAEFFF}">
      <dsp:nvSpPr>
        <dsp:cNvPr id="0" name=""/>
        <dsp:cNvSpPr/>
      </dsp:nvSpPr>
      <dsp:spPr>
        <a:xfrm>
          <a:off x="2826245" y="1234811"/>
          <a:ext cx="1188248" cy="565498"/>
        </a:xfrm>
        <a:custGeom>
          <a:avLst/>
          <a:gdLst/>
          <a:ahLst/>
          <a:cxnLst/>
          <a:rect l="0" t="0" r="0" b="0"/>
          <a:pathLst>
            <a:path>
              <a:moveTo>
                <a:pt x="1188248" y="0"/>
              </a:moveTo>
              <a:lnTo>
                <a:pt x="1188248" y="385370"/>
              </a:lnTo>
              <a:lnTo>
                <a:pt x="0" y="385370"/>
              </a:lnTo>
              <a:lnTo>
                <a:pt x="0" y="565498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B08BE-256B-453A-8E42-D83D9FFF5EC6}">
      <dsp:nvSpPr>
        <dsp:cNvPr id="0" name=""/>
        <dsp:cNvSpPr/>
      </dsp:nvSpPr>
      <dsp:spPr>
        <a:xfrm>
          <a:off x="3042290" y="113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A9377-9D17-4ECD-8820-E82D8ADB7609}">
      <dsp:nvSpPr>
        <dsp:cNvPr id="0" name=""/>
        <dsp:cNvSpPr/>
      </dsp:nvSpPr>
      <dsp:spPr>
        <a:xfrm>
          <a:off x="3258335" y="205356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Вкупна премија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3.154.527.000,00 мкд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500" kern="1200" dirty="0"/>
        </a:p>
      </dsp:txBody>
      <dsp:txXfrm>
        <a:off x="3258335" y="205356"/>
        <a:ext cx="1944405" cy="1234697"/>
      </dsp:txXfrm>
    </dsp:sp>
    <dsp:sp modelId="{46640F95-FCBA-47B6-88AD-518681B19E62}">
      <dsp:nvSpPr>
        <dsp:cNvPr id="0" name=""/>
        <dsp:cNvSpPr/>
      </dsp:nvSpPr>
      <dsp:spPr>
        <a:xfrm>
          <a:off x="1854042" y="1800309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D6D2C3-641B-4FE2-B650-E8FDF1218C1D}">
      <dsp:nvSpPr>
        <dsp:cNvPr id="0" name=""/>
        <dsp:cNvSpPr/>
      </dsp:nvSpPr>
      <dsp:spPr>
        <a:xfrm>
          <a:off x="2070087" y="2005552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/>
            <a:t>А/О и зелени карти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/>
            <a:t>1.513.687.000 ,00 мкд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>
              <a:solidFill>
                <a:srgbClr val="FF0000"/>
              </a:solidFill>
            </a:rPr>
            <a:t>47,97%</a:t>
          </a:r>
          <a:endParaRPr lang="mk-MK" sz="2000" b="1" kern="1200" dirty="0">
            <a:solidFill>
              <a:srgbClr val="FF0000"/>
            </a:solidFill>
          </a:endParaRPr>
        </a:p>
      </dsp:txBody>
      <dsp:txXfrm>
        <a:off x="2070087" y="2005552"/>
        <a:ext cx="1944405" cy="1234697"/>
      </dsp:txXfrm>
    </dsp:sp>
    <dsp:sp modelId="{9AE06B45-4381-4104-AD55-340C81973BAA}">
      <dsp:nvSpPr>
        <dsp:cNvPr id="0" name=""/>
        <dsp:cNvSpPr/>
      </dsp:nvSpPr>
      <dsp:spPr>
        <a:xfrm>
          <a:off x="665794" y="3600505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94BE54-1DF9-4650-B069-F87D65BD97EB}">
      <dsp:nvSpPr>
        <dsp:cNvPr id="0" name=""/>
        <dsp:cNvSpPr/>
      </dsp:nvSpPr>
      <dsp:spPr>
        <a:xfrm>
          <a:off x="881839" y="3805748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Осигурителни компании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1.153.521.181,00 мкд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500" kern="1200" dirty="0"/>
        </a:p>
      </dsp:txBody>
      <dsp:txXfrm>
        <a:off x="881839" y="3805748"/>
        <a:ext cx="1944405" cy="1234697"/>
      </dsp:txXfrm>
    </dsp:sp>
    <dsp:sp modelId="{5C4C58FD-EC54-4490-AF06-408B5BEA90FC}">
      <dsp:nvSpPr>
        <dsp:cNvPr id="0" name=""/>
        <dsp:cNvSpPr/>
      </dsp:nvSpPr>
      <dsp:spPr>
        <a:xfrm>
          <a:off x="3042290" y="3600505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F19475-4277-4A8F-B6B1-8FEDB2E0E84C}">
      <dsp:nvSpPr>
        <dsp:cNvPr id="0" name=""/>
        <dsp:cNvSpPr/>
      </dsp:nvSpPr>
      <dsp:spPr>
        <a:xfrm>
          <a:off x="3258335" y="3805748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/>
            <a:t>Осигурителни брокерски друштва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/>
            <a:t>360.165.812.00 мкд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>
              <a:solidFill>
                <a:srgbClr val="FF0000"/>
              </a:solidFill>
            </a:rPr>
            <a:t>23,79%</a:t>
          </a:r>
        </a:p>
      </dsp:txBody>
      <dsp:txXfrm>
        <a:off x="3258335" y="3805748"/>
        <a:ext cx="1944405" cy="1234697"/>
      </dsp:txXfrm>
    </dsp:sp>
    <dsp:sp modelId="{04E081DA-493F-4965-A614-0F8665B6A6EA}">
      <dsp:nvSpPr>
        <dsp:cNvPr id="0" name=""/>
        <dsp:cNvSpPr/>
      </dsp:nvSpPr>
      <dsp:spPr>
        <a:xfrm>
          <a:off x="4230538" y="1800309"/>
          <a:ext cx="1944405" cy="1234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77841B-4300-4F5B-A298-B709EBF122E8}">
      <dsp:nvSpPr>
        <dsp:cNvPr id="0" name=""/>
        <dsp:cNvSpPr/>
      </dsp:nvSpPr>
      <dsp:spPr>
        <a:xfrm>
          <a:off x="4446583" y="2005552"/>
          <a:ext cx="1944405" cy="12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Останато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1.640.840.000,00</a:t>
          </a:r>
          <a:endParaRPr lang="mk-MK" sz="1500" kern="1200" dirty="0"/>
        </a:p>
      </dsp:txBody>
      <dsp:txXfrm>
        <a:off x="4446583" y="2005552"/>
        <a:ext cx="1944405" cy="12346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8BB5FF-593C-489D-9881-FBE06CFD0EF1}">
      <dsp:nvSpPr>
        <dsp:cNvPr id="0" name=""/>
        <dsp:cNvSpPr/>
      </dsp:nvSpPr>
      <dsp:spPr>
        <a:xfrm>
          <a:off x="0" y="220829"/>
          <a:ext cx="4032448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/>
            <a:t>Застапници</a:t>
          </a:r>
          <a:endParaRPr lang="mk-MK" sz="2200" kern="1200" dirty="0"/>
        </a:p>
      </dsp:txBody>
      <dsp:txXfrm>
        <a:off x="0" y="220829"/>
        <a:ext cx="4032448" cy="527670"/>
      </dsp:txXfrm>
    </dsp:sp>
    <dsp:sp modelId="{51E2217E-95A7-4B4E-A34E-ADE80D8F2C76}">
      <dsp:nvSpPr>
        <dsp:cNvPr id="0" name=""/>
        <dsp:cNvSpPr/>
      </dsp:nvSpPr>
      <dsp:spPr>
        <a:xfrm>
          <a:off x="0" y="748500"/>
          <a:ext cx="4032448" cy="364320"/>
        </a:xfrm>
        <a:prstGeom prst="rect">
          <a:avLst/>
        </a:prstGeom>
        <a:noFill/>
        <a:ln w="12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mk-MK" sz="1700" kern="1200" dirty="0"/>
        </a:p>
      </dsp:txBody>
      <dsp:txXfrm>
        <a:off x="0" y="748500"/>
        <a:ext cx="4032448" cy="364320"/>
      </dsp:txXfrm>
    </dsp:sp>
    <dsp:sp modelId="{B3CB724E-8EF5-4893-B0CA-32276C6DECFA}">
      <dsp:nvSpPr>
        <dsp:cNvPr id="0" name=""/>
        <dsp:cNvSpPr/>
      </dsp:nvSpPr>
      <dsp:spPr>
        <a:xfrm>
          <a:off x="0" y="1112820"/>
          <a:ext cx="4032448" cy="527670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glow rad="63500">
            <a:schemeClr val="accent2">
              <a:hueOff val="-9067202"/>
              <a:satOff val="5236"/>
              <a:lumOff val="-9607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/>
            <a:t>Брокери</a:t>
          </a:r>
          <a:endParaRPr lang="mk-MK" sz="2200" kern="1200" dirty="0"/>
        </a:p>
      </dsp:txBody>
      <dsp:txXfrm>
        <a:off x="0" y="1112820"/>
        <a:ext cx="4032448" cy="527670"/>
      </dsp:txXfrm>
    </dsp:sp>
    <dsp:sp modelId="{D3581D8D-710C-4178-80AE-55AA426E3F8A}">
      <dsp:nvSpPr>
        <dsp:cNvPr id="0" name=""/>
        <dsp:cNvSpPr/>
      </dsp:nvSpPr>
      <dsp:spPr>
        <a:xfrm>
          <a:off x="0" y="1640490"/>
          <a:ext cx="4032448" cy="2459160"/>
        </a:xfrm>
        <a:prstGeom prst="rect">
          <a:avLst/>
        </a:prstGeom>
        <a:noFill/>
        <a:ln w="12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k-MK" sz="1700" kern="1200" dirty="0" smtClean="0"/>
            <a:t>-специјализирани овластени лица од осигурително брокерски друштва исклучиво само за А/О и зелени карти по однапред утврдени процедури одобрени од страна на АСО и НБО (минимум средно образование, положен испит во осигурителното брокерско друштво,вработен во осигурителното брокерско друштво, полиса одговорност од дејност )</a:t>
          </a:r>
          <a:endParaRPr lang="mk-MK" sz="1700" kern="1200" dirty="0"/>
        </a:p>
      </dsp:txBody>
      <dsp:txXfrm>
        <a:off x="0" y="1640490"/>
        <a:ext cx="4032448" cy="24591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BAF2F-A3B5-46C2-8ADB-A74A63E72F12}">
      <dsp:nvSpPr>
        <dsp:cNvPr id="0" name=""/>
        <dsp:cNvSpPr/>
      </dsp:nvSpPr>
      <dsp:spPr>
        <a:xfrm>
          <a:off x="0" y="34173"/>
          <a:ext cx="4032448" cy="38376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Човек на човек</a:t>
          </a:r>
          <a:endParaRPr lang="mk-MK" sz="1600" kern="1200" dirty="0"/>
        </a:p>
      </dsp:txBody>
      <dsp:txXfrm>
        <a:off x="0" y="34173"/>
        <a:ext cx="4032448" cy="383760"/>
      </dsp:txXfrm>
    </dsp:sp>
    <dsp:sp modelId="{1FA9C476-3732-4A79-A2E7-534D08BC7A6B}">
      <dsp:nvSpPr>
        <dsp:cNvPr id="0" name=""/>
        <dsp:cNvSpPr/>
      </dsp:nvSpPr>
      <dsp:spPr>
        <a:xfrm>
          <a:off x="0" y="413880"/>
          <a:ext cx="403244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mk-MK" sz="1200" kern="1200" dirty="0"/>
        </a:p>
      </dsp:txBody>
      <dsp:txXfrm>
        <a:off x="0" y="413880"/>
        <a:ext cx="4032448" cy="264960"/>
      </dsp:txXfrm>
    </dsp:sp>
    <dsp:sp modelId="{7E6B7532-FB2D-4541-883D-72DD2BB8A9C5}">
      <dsp:nvSpPr>
        <dsp:cNvPr id="0" name=""/>
        <dsp:cNvSpPr/>
      </dsp:nvSpPr>
      <dsp:spPr>
        <a:xfrm>
          <a:off x="0" y="474033"/>
          <a:ext cx="4032448" cy="383760"/>
        </a:xfrm>
        <a:prstGeom prst="roundRect">
          <a:avLst/>
        </a:prstGeom>
        <a:solidFill>
          <a:schemeClr val="accent3">
            <a:shade val="50000"/>
            <a:hueOff val="127491"/>
            <a:satOff val="-12297"/>
            <a:lumOff val="118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Интернет</a:t>
          </a:r>
          <a:endParaRPr lang="mk-MK" sz="1600" kern="1200" dirty="0"/>
        </a:p>
      </dsp:txBody>
      <dsp:txXfrm>
        <a:off x="0" y="474033"/>
        <a:ext cx="4032448" cy="383760"/>
      </dsp:txXfrm>
    </dsp:sp>
    <dsp:sp modelId="{3166C373-9C05-49ED-996E-DA027EB5E570}">
      <dsp:nvSpPr>
        <dsp:cNvPr id="0" name=""/>
        <dsp:cNvSpPr/>
      </dsp:nvSpPr>
      <dsp:spPr>
        <a:xfrm>
          <a:off x="0" y="1062600"/>
          <a:ext cx="403244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mk-MK" sz="1200" kern="1200" dirty="0"/>
        </a:p>
      </dsp:txBody>
      <dsp:txXfrm>
        <a:off x="0" y="1062600"/>
        <a:ext cx="4032448" cy="264960"/>
      </dsp:txXfrm>
    </dsp:sp>
    <dsp:sp modelId="{B2428865-3480-4322-A494-249F00E97CD2}">
      <dsp:nvSpPr>
        <dsp:cNvPr id="0" name=""/>
        <dsp:cNvSpPr/>
      </dsp:nvSpPr>
      <dsp:spPr>
        <a:xfrm>
          <a:off x="0" y="874774"/>
          <a:ext cx="4032448" cy="383760"/>
        </a:xfrm>
        <a:prstGeom prst="roundRect">
          <a:avLst/>
        </a:prstGeom>
        <a:solidFill>
          <a:schemeClr val="accent3">
            <a:shade val="50000"/>
            <a:hueOff val="254981"/>
            <a:satOff val="-24594"/>
            <a:lumOff val="236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Мобилен</a:t>
          </a:r>
          <a:endParaRPr lang="mk-MK" sz="1600" kern="1200" dirty="0"/>
        </a:p>
      </dsp:txBody>
      <dsp:txXfrm>
        <a:off x="0" y="874774"/>
        <a:ext cx="4032448" cy="383760"/>
      </dsp:txXfrm>
    </dsp:sp>
    <dsp:sp modelId="{25BD33AF-9025-431D-8B9C-CA7EB7422BF5}">
      <dsp:nvSpPr>
        <dsp:cNvPr id="0" name=""/>
        <dsp:cNvSpPr/>
      </dsp:nvSpPr>
      <dsp:spPr>
        <a:xfrm>
          <a:off x="0" y="2160238"/>
          <a:ext cx="4032448" cy="383760"/>
        </a:xfrm>
        <a:prstGeom prst="roundRect">
          <a:avLst/>
        </a:prstGeom>
        <a:solidFill>
          <a:schemeClr val="accent3">
            <a:shade val="50000"/>
            <a:hueOff val="382472"/>
            <a:satOff val="-36891"/>
            <a:lumOff val="354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Салони</a:t>
          </a:r>
          <a:endParaRPr lang="mk-MK" sz="1600" kern="1200" dirty="0"/>
        </a:p>
      </dsp:txBody>
      <dsp:txXfrm>
        <a:off x="0" y="2160238"/>
        <a:ext cx="4032448" cy="383760"/>
      </dsp:txXfrm>
    </dsp:sp>
    <dsp:sp modelId="{6BA4EE42-22B7-40B8-B6A3-2D329B66B026}">
      <dsp:nvSpPr>
        <dsp:cNvPr id="0" name=""/>
        <dsp:cNvSpPr/>
      </dsp:nvSpPr>
      <dsp:spPr>
        <a:xfrm>
          <a:off x="0" y="2592289"/>
          <a:ext cx="4032448" cy="383760"/>
        </a:xfrm>
        <a:prstGeom prst="roundRect">
          <a:avLst/>
        </a:prstGeom>
        <a:solidFill>
          <a:schemeClr val="accent3">
            <a:shade val="50000"/>
            <a:hueOff val="509963"/>
            <a:satOff val="-49188"/>
            <a:lumOff val="472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Маркети</a:t>
          </a:r>
          <a:endParaRPr lang="mk-MK" sz="1600" kern="1200" dirty="0"/>
        </a:p>
      </dsp:txBody>
      <dsp:txXfrm>
        <a:off x="0" y="2592289"/>
        <a:ext cx="4032448" cy="383760"/>
      </dsp:txXfrm>
    </dsp:sp>
    <dsp:sp modelId="{245530D3-E44E-4FA0-AE4B-490955D8A6D7}">
      <dsp:nvSpPr>
        <dsp:cNvPr id="0" name=""/>
        <dsp:cNvSpPr/>
      </dsp:nvSpPr>
      <dsp:spPr>
        <a:xfrm>
          <a:off x="0" y="3024335"/>
          <a:ext cx="4032448" cy="383760"/>
        </a:xfrm>
        <a:prstGeom prst="roundRect">
          <a:avLst/>
        </a:prstGeom>
        <a:solidFill>
          <a:schemeClr val="accent3">
            <a:shade val="50000"/>
            <a:hueOff val="509963"/>
            <a:satOff val="-49188"/>
            <a:lumOff val="472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Замјоделски здруженија</a:t>
          </a:r>
          <a:endParaRPr lang="mk-MK" sz="1600" kern="1200" dirty="0"/>
        </a:p>
      </dsp:txBody>
      <dsp:txXfrm>
        <a:off x="0" y="3024335"/>
        <a:ext cx="4032448" cy="383760"/>
      </dsp:txXfrm>
    </dsp:sp>
    <dsp:sp modelId="{485CA1C0-E4C9-45E1-80B7-37A7D3437727}">
      <dsp:nvSpPr>
        <dsp:cNvPr id="0" name=""/>
        <dsp:cNvSpPr/>
      </dsp:nvSpPr>
      <dsp:spPr>
        <a:xfrm>
          <a:off x="0" y="1269548"/>
          <a:ext cx="4032448" cy="383760"/>
        </a:xfrm>
        <a:prstGeom prst="roundRect">
          <a:avLst/>
        </a:prstGeom>
        <a:solidFill>
          <a:schemeClr val="accent3">
            <a:shade val="50000"/>
            <a:hueOff val="382472"/>
            <a:satOff val="-36891"/>
            <a:lumOff val="354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Технички станици</a:t>
          </a:r>
          <a:endParaRPr lang="mk-MK" sz="1600" kern="1200" dirty="0"/>
        </a:p>
      </dsp:txBody>
      <dsp:txXfrm>
        <a:off x="0" y="1269548"/>
        <a:ext cx="4032448" cy="383760"/>
      </dsp:txXfrm>
    </dsp:sp>
    <dsp:sp modelId="{F3E91818-B077-4DAB-8F1A-21588CF2C30B}">
      <dsp:nvSpPr>
        <dsp:cNvPr id="0" name=""/>
        <dsp:cNvSpPr/>
      </dsp:nvSpPr>
      <dsp:spPr>
        <a:xfrm>
          <a:off x="0" y="1699388"/>
          <a:ext cx="4032448" cy="383760"/>
        </a:xfrm>
        <a:prstGeom prst="roundRect">
          <a:avLst/>
        </a:prstGeom>
        <a:solidFill>
          <a:schemeClr val="accent3">
            <a:shade val="50000"/>
            <a:hueOff val="254981"/>
            <a:satOff val="-24594"/>
            <a:lumOff val="236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Банки</a:t>
          </a:r>
          <a:endParaRPr lang="mk-MK" sz="1600" kern="1200" dirty="0"/>
        </a:p>
      </dsp:txBody>
      <dsp:txXfrm>
        <a:off x="0" y="1699388"/>
        <a:ext cx="4032448" cy="383760"/>
      </dsp:txXfrm>
    </dsp:sp>
    <dsp:sp modelId="{260AFCA2-61F2-4607-8533-EEAA35F1BD96}">
      <dsp:nvSpPr>
        <dsp:cNvPr id="0" name=""/>
        <dsp:cNvSpPr/>
      </dsp:nvSpPr>
      <dsp:spPr>
        <a:xfrm>
          <a:off x="0" y="3456384"/>
          <a:ext cx="4032448" cy="383760"/>
        </a:xfrm>
        <a:prstGeom prst="roundRect">
          <a:avLst/>
        </a:prstGeom>
        <a:solidFill>
          <a:schemeClr val="accent3">
            <a:shade val="50000"/>
            <a:hueOff val="127491"/>
            <a:satOff val="-12297"/>
            <a:lumOff val="118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Пошти</a:t>
          </a:r>
          <a:endParaRPr lang="mk-MK" sz="1600" kern="1200" dirty="0"/>
        </a:p>
      </dsp:txBody>
      <dsp:txXfrm>
        <a:off x="0" y="3456384"/>
        <a:ext cx="4032448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0.12112</cdr:x>
      <cdr:y>0.08523</cdr:y>
    </cdr:from>
    <cdr:to>
      <cdr:x>0.21408</cdr:x>
      <cdr:y>0.98731</cdr:y>
    </cdr:to>
    <cdr:sp macro="" textlink="">
      <cdr:nvSpPr>
        <cdr:cNvPr id="2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0015" y="389657"/>
          <a:ext cx="790575" cy="41243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CC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0" tIns="0" rIns="0" bIns="0" anchor="ctr"/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50000"/>
            </a:spcBef>
            <a:spcAft>
              <a:spcPct val="0"/>
            </a:spcAft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1pPr>
          <a:lvl2pPr marL="457200" algn="l" rtl="0" eaLnBrk="0" fontAlgn="base" hangingPunct="0">
            <a:spcBef>
              <a:spcPct val="50000"/>
            </a:spcBef>
            <a:spcAft>
              <a:spcPct val="0"/>
            </a:spcAft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2pPr>
          <a:lvl3pPr marL="914400" algn="l" rtl="0" eaLnBrk="0" fontAlgn="base" hangingPunct="0">
            <a:spcBef>
              <a:spcPct val="50000"/>
            </a:spcBef>
            <a:spcAft>
              <a:spcPct val="0"/>
            </a:spcAft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3pPr>
          <a:lvl4pPr marL="1371600" algn="l" rtl="0" eaLnBrk="0" fontAlgn="base" hangingPunct="0">
            <a:spcBef>
              <a:spcPct val="50000"/>
            </a:spcBef>
            <a:spcAft>
              <a:spcPct val="0"/>
            </a:spcAft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4pPr>
          <a:lvl5pPr marL="1828800" algn="l" rtl="0" eaLnBrk="0" fontAlgn="base" hangingPunct="0">
            <a:spcBef>
              <a:spcPct val="50000"/>
            </a:spcBef>
            <a:spcAft>
              <a:spcPct val="0"/>
            </a:spcAft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004386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 defTabSz="871538"/>
          <a:endParaRPr lang="sl-SI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55BC-5DD6-4E47-9EA4-445A94AE2380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3889-DEB0-406C-B080-9D2E3A5126A0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9A0D0-C1C2-47C6-B1E3-34E06373CF7F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211AF-0D91-474C-9C15-E810A396D91A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mk-MK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mk-MK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mk-MK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A2B7B-2321-4840-906E-31114A964322}" type="datetimeFigureOut">
              <a:rPr lang="mk-MK" smtClean="0"/>
              <a:pPr/>
              <a:t>22.10.2012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mk-MK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5193BA-A004-4320-B1BA-254F875A1F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34" Type="http://schemas.openxmlformats.org/officeDocument/2006/relationships/diagramQuickStyle" Target="../diagrams/quickStyle9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33" Type="http://schemas.openxmlformats.org/officeDocument/2006/relationships/diagramLayout" Target="../diagrams/layout9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32" Type="http://schemas.openxmlformats.org/officeDocument/2006/relationships/diagramData" Target="../diagrams/data9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36" Type="http://schemas.microsoft.com/office/2007/relationships/diagramDrawing" Target="../diagrams/drawing9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Relationship Id="rId35" Type="http://schemas.openxmlformats.org/officeDocument/2006/relationships/diagramColors" Target="../diagrams/colors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mk-MK" sz="25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ИДНИ ПРАВЦИ ВО РАЗВОЈОТ НА ПРОДАЖБАТА НА ПОЛИСИ ОД А/О И ЗЕЛЕН КАРТОН,СО ПОСЕБЕН ОСВРТ НА МЕСТОТО И УЛОГАТА НА БРОКЕРОТ </a:t>
            </a:r>
            <a:endParaRPr lang="mk-MK" sz="25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ИН-БРОКЕР АД СКОПЈЕ</a:t>
            </a:r>
            <a:endParaRPr lang="mk-MK" sz="2000" dirty="0"/>
          </a:p>
        </p:txBody>
      </p:sp>
      <p:pic>
        <p:nvPicPr>
          <p:cNvPr id="4" name="Picture 3" descr="InBroker - 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512168" cy="37777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75656" y="4437112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mk-MK" sz="2000" i="0" u="none" strike="noStrike" kern="1200" cap="all" spc="2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5949280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Четврта Маѓународна Конференција за осигурување </a:t>
            </a: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Охрид</a:t>
            </a:r>
            <a:r>
              <a:rPr lang="mk-MK" sz="20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,2012</a:t>
            </a: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/>
              <a:t>Идни правци на продажба полиси А/О и зелена карта</a:t>
            </a:r>
            <a:endParaRPr lang="mk-MK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k-MK" sz="2500" b="1" dirty="0" smtClean="0"/>
              <a:t>Кој критериум е пресуден за избор на  осигурителна компанија </a:t>
            </a:r>
          </a:p>
          <a:p>
            <a:pPr>
              <a:buNone/>
            </a:pPr>
            <a:r>
              <a:rPr lang="mk-MK" sz="2500" b="1" dirty="0" smtClean="0"/>
              <a:t>	</a:t>
            </a:r>
            <a:r>
              <a:rPr lang="mk-MK" sz="2000" dirty="0" smtClean="0"/>
              <a:t>-капитал</a:t>
            </a:r>
          </a:p>
          <a:p>
            <a:pPr>
              <a:buNone/>
            </a:pPr>
            <a:r>
              <a:rPr lang="mk-MK" sz="2000" dirty="0" smtClean="0"/>
              <a:t>	-искуство</a:t>
            </a:r>
          </a:p>
          <a:p>
            <a:pPr>
              <a:buNone/>
            </a:pPr>
            <a:r>
              <a:rPr lang="mk-MK" sz="2000" dirty="0" smtClean="0"/>
              <a:t>	-стручност</a:t>
            </a:r>
          </a:p>
          <a:p>
            <a:pPr>
              <a:buNone/>
            </a:pPr>
            <a:r>
              <a:rPr lang="mk-MK" sz="2000" dirty="0" smtClean="0"/>
              <a:t>	-традиција</a:t>
            </a:r>
          </a:p>
          <a:p>
            <a:pPr>
              <a:buNone/>
            </a:pPr>
            <a:r>
              <a:rPr lang="mk-MK" sz="2000" dirty="0" smtClean="0"/>
              <a:t>	-реосигурување</a:t>
            </a:r>
          </a:p>
          <a:p>
            <a:pPr>
              <a:buNone/>
            </a:pPr>
            <a:r>
              <a:rPr lang="mk-MK" sz="2000" dirty="0" smtClean="0"/>
              <a:t>	-исплата на штети</a:t>
            </a:r>
          </a:p>
          <a:p>
            <a:pPr>
              <a:buNone/>
            </a:pPr>
            <a:r>
              <a:rPr lang="mk-MK" sz="2000" dirty="0" smtClean="0"/>
              <a:t>	-рејтинг (</a:t>
            </a:r>
            <a:r>
              <a:rPr lang="en-US" sz="2000" dirty="0" smtClean="0"/>
              <a:t>Standard &amp; Poor’s)</a:t>
            </a:r>
            <a:endParaRPr lang="mk-MK" sz="2000" dirty="0" smtClean="0"/>
          </a:p>
          <a:p>
            <a:pPr>
              <a:buNone/>
            </a:pPr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/>
              <a:t>Идни правци на продажба полиси А/О и зелена карта</a:t>
            </a:r>
            <a:endParaRPr lang="mk-MK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mk-MK" sz="3000" b="1" dirty="0" smtClean="0"/>
              <a:t>ЕФЕКТИ</a:t>
            </a:r>
          </a:p>
          <a:p>
            <a:pPr>
              <a:buNone/>
            </a:pPr>
            <a:r>
              <a:rPr lang="mk-MK" sz="3000" b="1" dirty="0" smtClean="0"/>
              <a:t>	</a:t>
            </a:r>
            <a:r>
              <a:rPr lang="mk-MK" sz="2500" dirty="0" smtClean="0"/>
              <a:t>-потполно </a:t>
            </a:r>
            <a:r>
              <a:rPr lang="mk-MK" sz="2500" dirty="0" smtClean="0"/>
              <a:t>задоволство и информирање на клиентот 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-бесплатен </a:t>
            </a:r>
            <a:r>
              <a:rPr lang="mk-MK" sz="2500" dirty="0" smtClean="0"/>
              <a:t>сервис и обука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-бесплатна </a:t>
            </a:r>
            <a:r>
              <a:rPr lang="mk-MK" sz="2500" dirty="0" smtClean="0"/>
              <a:t>помош при настанување на осигуран случај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-дисперзирана  </a:t>
            </a:r>
            <a:r>
              <a:rPr lang="mk-MK" sz="2500" dirty="0" smtClean="0"/>
              <a:t>мрежа на услуги 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-можност </a:t>
            </a:r>
            <a:r>
              <a:rPr lang="mk-MK" sz="2500" dirty="0" smtClean="0"/>
              <a:t>за зголемен број на вработувања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-зголемен број на продажни </a:t>
            </a:r>
            <a:r>
              <a:rPr lang="mk-MK" sz="2500" dirty="0" smtClean="0"/>
              <a:t>места</a:t>
            </a:r>
          </a:p>
          <a:p>
            <a:pPr>
              <a:buNone/>
            </a:pPr>
            <a:r>
              <a:rPr lang="mk-MK" sz="2500" dirty="0" smtClean="0"/>
              <a:t>	</a:t>
            </a:r>
          </a:p>
          <a:p>
            <a:pPr>
              <a:buNone/>
            </a:pPr>
            <a:r>
              <a:rPr lang="mk-MK" sz="2500" dirty="0" smtClean="0"/>
              <a:t>	</a:t>
            </a:r>
            <a:endParaRPr lang="mk-MK" sz="1500" dirty="0" smtClean="0"/>
          </a:p>
          <a:p>
            <a:pPr>
              <a:buNone/>
            </a:pPr>
            <a:r>
              <a:rPr lang="mk-MK" sz="2500" dirty="0" smtClean="0"/>
              <a:t>	</a:t>
            </a:r>
            <a:endParaRPr lang="mk-MK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/>
              <a:t>Идни правци на продажба полиси А/О и зелена карта</a:t>
            </a:r>
            <a:endParaRPr lang="mk-MK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sz="3000" b="1" dirty="0" smtClean="0"/>
              <a:t>ПРЕДЛОГ</a:t>
            </a:r>
          </a:p>
          <a:p>
            <a:pPr>
              <a:buNone/>
            </a:pPr>
            <a:r>
              <a:rPr lang="mk-MK" sz="3000" b="1" dirty="0" smtClean="0"/>
              <a:t>	</a:t>
            </a:r>
            <a:r>
              <a:rPr lang="mk-MK" sz="2500" dirty="0" smtClean="0"/>
              <a:t>-мерки </a:t>
            </a:r>
            <a:r>
              <a:rPr lang="mk-MK" sz="2500" dirty="0" smtClean="0"/>
              <a:t>за намалување на трошоците за осигурување со отварање на  </a:t>
            </a:r>
            <a:r>
              <a:rPr lang="mk-MK" sz="2500" dirty="0" smtClean="0"/>
              <a:t>нови </a:t>
            </a:r>
            <a:r>
              <a:rPr lang="mk-MK" sz="2500" dirty="0" smtClean="0"/>
              <a:t>продажни </a:t>
            </a:r>
            <a:r>
              <a:rPr lang="mk-MK" sz="2500" dirty="0" smtClean="0"/>
              <a:t>места-поблиску до клиентите</a:t>
            </a:r>
            <a:endParaRPr lang="mk-MK" sz="2500" dirty="0" smtClean="0"/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-нема </a:t>
            </a:r>
            <a:r>
              <a:rPr lang="mk-MK" sz="2500" dirty="0" smtClean="0"/>
              <a:t>територијално ограничување доколку има интернет </a:t>
            </a:r>
          </a:p>
          <a:p>
            <a:pPr>
              <a:buNone/>
            </a:pPr>
            <a:r>
              <a:rPr lang="mk-MK" sz="2500" dirty="0" smtClean="0"/>
              <a:t>      конекција-софтверот на </a:t>
            </a:r>
            <a:r>
              <a:rPr lang="mk-MK" sz="2500" dirty="0" smtClean="0"/>
              <a:t>Национаното биро за осигурувњае </a:t>
            </a:r>
            <a:r>
              <a:rPr lang="mk-MK" sz="2500" dirty="0" smtClean="0"/>
              <a:t>е компатибилен со потребите и можностите за издавање полиси</a:t>
            </a:r>
          </a:p>
          <a:p>
            <a:pPr>
              <a:buNone/>
            </a:pPr>
            <a:r>
              <a:rPr lang="mk-MK" sz="2500" b="1" dirty="0" smtClean="0"/>
              <a:t>	</a:t>
            </a:r>
            <a:r>
              <a:rPr lang="mk-MK" sz="2500" b="1" dirty="0" smtClean="0"/>
              <a:t>-во </a:t>
            </a:r>
            <a:r>
              <a:rPr lang="mk-MK" sz="2500" b="1" dirty="0" smtClean="0"/>
              <a:t>премијата на А/О да биде вклучена и зелената карта</a:t>
            </a:r>
          </a:p>
          <a:p>
            <a:pPr>
              <a:buNone/>
            </a:pPr>
            <a:r>
              <a:rPr lang="mk-MK" sz="2500" dirty="0" smtClean="0"/>
              <a:t>	  (100 % намалување заштита од ризик фалсификат)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-бонус-10</a:t>
            </a:r>
            <a:r>
              <a:rPr lang="mk-MK" sz="2500" dirty="0" smtClean="0"/>
              <a:t>% годишно не повеќе од 50%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-малус </a:t>
            </a:r>
            <a:r>
              <a:rPr lang="mk-MK" sz="2500" dirty="0" smtClean="0"/>
              <a:t>–да се зголеми во наредната година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-премијата </a:t>
            </a:r>
            <a:r>
              <a:rPr lang="mk-MK" sz="2500" dirty="0" smtClean="0"/>
              <a:t>за осигурување директно да се уплаќа во осигурителната компанија</a:t>
            </a:r>
          </a:p>
          <a:p>
            <a:pPr>
              <a:buNone/>
            </a:pPr>
            <a:r>
              <a:rPr lang="mk-MK" sz="2500" dirty="0" smtClean="0"/>
              <a:t>	</a:t>
            </a:r>
            <a:endParaRPr lang="mk-MK" sz="1500" dirty="0" smtClean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16200000">
            <a:off x="4031941" y="-135396"/>
            <a:ext cx="504055" cy="792088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71538"/>
            <a:endParaRPr lang="sl-SI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/>
              <a:t>Идни правци на продажба полиси А/О и зелена карта</a:t>
            </a:r>
            <a:endParaRPr lang="mk-MK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mk-MK" sz="3000" b="1" dirty="0" smtClean="0"/>
              <a:t>	</a:t>
            </a:r>
            <a:r>
              <a:rPr lang="mk-MK" sz="2500" dirty="0" smtClean="0"/>
              <a:t>-БЕРЗА на осигурителен пазар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-зајакната </a:t>
            </a:r>
            <a:r>
              <a:rPr lang="mk-MK" sz="2500" dirty="0" smtClean="0"/>
              <a:t>контрола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-однапред </a:t>
            </a:r>
            <a:r>
              <a:rPr lang="mk-MK" sz="2500" dirty="0" smtClean="0"/>
              <a:t>утврдени процедури</a:t>
            </a:r>
          </a:p>
          <a:p>
            <a:pPr>
              <a:buNone/>
            </a:pPr>
            <a:r>
              <a:rPr lang="mk-MK" sz="2500" dirty="0" smtClean="0"/>
              <a:t>	</a:t>
            </a:r>
            <a:r>
              <a:rPr lang="mk-MK" sz="2500" dirty="0" smtClean="0"/>
              <a:t>-фокусирани </a:t>
            </a:r>
            <a:r>
              <a:rPr lang="mk-MK" sz="2500" dirty="0" smtClean="0"/>
              <a:t>кон клиентите, запознавање на секој </a:t>
            </a:r>
            <a:r>
              <a:rPr lang="mk-MK" sz="2500" dirty="0" smtClean="0"/>
              <a:t>клиент со </a:t>
            </a:r>
            <a:r>
              <a:rPr lang="mk-MK" sz="2500" dirty="0" smtClean="0"/>
              <a:t>правата и обврските од полисата за осигурување</a:t>
            </a:r>
          </a:p>
          <a:p>
            <a:pPr>
              <a:buNone/>
            </a:pPr>
            <a:r>
              <a:rPr lang="mk-MK" sz="2500" dirty="0" smtClean="0"/>
              <a:t>	</a:t>
            </a:r>
          </a:p>
          <a:p>
            <a:pPr>
              <a:buNone/>
            </a:pPr>
            <a:endParaRPr lang="mk-MK" sz="1500" dirty="0" smtClean="0"/>
          </a:p>
          <a:p>
            <a:pPr>
              <a:buNone/>
            </a:pPr>
            <a:r>
              <a:rPr lang="mk-MK" sz="2500" dirty="0" smtClean="0"/>
              <a:t>	</a:t>
            </a:r>
            <a:endParaRPr lang="mk-MK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/>
              <a:t>Анкета на осигурителни брокерски друштва</a:t>
            </a:r>
            <a:endParaRPr lang="mk-MK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/>
              <a:t>Клучни проблеми на осигурителните брокерски друштва</a:t>
            </a:r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-исплата </a:t>
            </a:r>
            <a:r>
              <a:rPr lang="mk-MK" sz="2000" dirty="0" smtClean="0"/>
              <a:t>на штети</a:t>
            </a:r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-сложени </a:t>
            </a:r>
            <a:r>
              <a:rPr lang="mk-MK" sz="2000" dirty="0" smtClean="0"/>
              <a:t>процедури за процена,ликвидација и исплата на штети</a:t>
            </a:r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-давање </a:t>
            </a:r>
            <a:r>
              <a:rPr lang="mk-MK" sz="2000" dirty="0" smtClean="0"/>
              <a:t>попусти кои не се во </a:t>
            </a:r>
            <a:r>
              <a:rPr lang="mk-MK" sz="2000" smtClean="0"/>
              <a:t>склад </a:t>
            </a:r>
            <a:r>
              <a:rPr lang="mk-MK" sz="2000" smtClean="0"/>
              <a:t>со </a:t>
            </a:r>
            <a:r>
              <a:rPr lang="mk-MK" sz="2000" dirty="0" smtClean="0"/>
              <a:t>тарифите</a:t>
            </a:r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-ненавремена </a:t>
            </a:r>
            <a:r>
              <a:rPr lang="mk-MK" sz="2000" dirty="0" smtClean="0"/>
              <a:t>исплата на провизија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-</a:t>
            </a:r>
            <a:r>
              <a:rPr lang="mk-MK" sz="2000" dirty="0" smtClean="0"/>
              <a:t>Д</a:t>
            </a:r>
            <a:r>
              <a:rPr lang="mk-MK" sz="2000" dirty="0" smtClean="0"/>
              <a:t>оговорувач </a:t>
            </a:r>
            <a:r>
              <a:rPr lang="mk-MK" sz="2000" dirty="0" smtClean="0"/>
              <a:t>да биде Осигуреникот,а не Осигурителното брокерското друштво</a:t>
            </a:r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-да </a:t>
            </a:r>
            <a:r>
              <a:rPr lang="mk-MK" sz="2000" dirty="0" smtClean="0"/>
              <a:t>не се прави компензација на премија со брокеража</a:t>
            </a:r>
          </a:p>
          <a:p>
            <a:pPr>
              <a:buNone/>
            </a:pPr>
            <a:endParaRPr lang="mk-MK" sz="2000" dirty="0" smtClean="0"/>
          </a:p>
          <a:p>
            <a:pPr>
              <a:buNone/>
            </a:pPr>
            <a:r>
              <a:rPr lang="mk-MK" sz="2500" dirty="0" smtClean="0"/>
              <a:t>	</a:t>
            </a:r>
            <a:endParaRPr lang="mk-MK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/>
              <a:t>Анкета на клиенти</a:t>
            </a:r>
            <a:endParaRPr lang="mk-MK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mk-MK" sz="2000" b="1" dirty="0" smtClean="0"/>
              <a:t>	</a:t>
            </a:r>
            <a:r>
              <a:rPr lang="mk-MK" sz="2000" dirty="0" smtClean="0"/>
              <a:t>-висока </a:t>
            </a:r>
            <a:r>
              <a:rPr lang="mk-MK" sz="2000" dirty="0" smtClean="0"/>
              <a:t>премија за зелена карта (за </a:t>
            </a:r>
            <a:r>
              <a:rPr lang="mk-MK" sz="2000" dirty="0" smtClean="0"/>
              <a:t>едено патување мора </a:t>
            </a:r>
            <a:r>
              <a:rPr lang="mk-MK" sz="2000" dirty="0" smtClean="0"/>
              <a:t>да се плати минимум 60 €</a:t>
            </a:r>
            <a:r>
              <a:rPr lang="mk-MK" sz="2000" dirty="0" smtClean="0"/>
              <a:t>)</a:t>
            </a:r>
            <a:endParaRPr lang="mk-MK" sz="2000" dirty="0" smtClean="0"/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-отежната </a:t>
            </a:r>
            <a:r>
              <a:rPr lang="mk-MK" sz="2000" dirty="0" smtClean="0"/>
              <a:t>процедура за исплата на штети</a:t>
            </a:r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-нефлексибилност </a:t>
            </a:r>
            <a:r>
              <a:rPr lang="mk-MK" sz="2000" dirty="0" smtClean="0"/>
              <a:t>во делот од висината на процената	</a:t>
            </a:r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-проблеми </a:t>
            </a:r>
            <a:r>
              <a:rPr lang="mk-MK" sz="2000" dirty="0" smtClean="0"/>
              <a:t>во делот на нематеријалните штети</a:t>
            </a:r>
          </a:p>
          <a:p>
            <a:pPr>
              <a:buNone/>
            </a:pPr>
            <a:r>
              <a:rPr lang="mk-MK" sz="2000" dirty="0" smtClean="0"/>
              <a:t>	</a:t>
            </a:r>
            <a:r>
              <a:rPr lang="mk-MK" sz="2000" dirty="0" smtClean="0"/>
              <a:t>-неинформираност </a:t>
            </a:r>
            <a:r>
              <a:rPr lang="mk-MK" sz="2000" dirty="0" smtClean="0"/>
              <a:t>во критериумите за исплата на штети (материјална,нематеријална)</a:t>
            </a:r>
          </a:p>
          <a:p>
            <a:pPr>
              <a:buNone/>
            </a:pPr>
            <a:r>
              <a:rPr lang="mk-MK" sz="2000" dirty="0" smtClean="0"/>
              <a:t>	</a:t>
            </a:r>
            <a:endParaRPr lang="mk-MK" sz="25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k-MK" dirty="0" smtClean="0"/>
              <a:t>ВИ БЛАГОДАРИМЕ!</a:t>
            </a:r>
            <a:endParaRPr lang="mk-M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844824"/>
            <a:ext cx="8568952" cy="13681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mk-MK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	</a:t>
            </a:r>
            <a:endParaRPr kumimoji="0" lang="mk-MK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5949280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Четврта Маѓународна Конференција за осигурување </a:t>
            </a: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Охрид</a:t>
            </a:r>
            <a:r>
              <a:rPr lang="mk-MK" sz="20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,2012</a:t>
            </a: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9712" y="1484784"/>
            <a:ext cx="4824536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mk-MK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	ЗЛАТКО МИХАЈЛОВСКИ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mk-MK" sz="25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	</a:t>
            </a:r>
            <a:r>
              <a:rPr lang="mk-MK" sz="20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Претседател на Асоцијацијата на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mk-MK" sz="20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     осигурителни брокерски друштва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mk-M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	ИН-БРОКЕР</a:t>
            </a:r>
            <a:r>
              <a:rPr kumimoji="0" lang="mk-MK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 АД Скопје</a:t>
            </a:r>
            <a:endParaRPr kumimoji="0" lang="mk-MK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 descr="insurance-quote-shop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4536504" cy="305127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mk-MK" sz="2500" b="1" dirty="0" smtClean="0"/>
              <a:t>Состојба на осигурителниот пазар во Р.М </a:t>
            </a:r>
            <a:br>
              <a:rPr lang="mk-MK" sz="2500" b="1" dirty="0" smtClean="0"/>
            </a:br>
            <a:r>
              <a:rPr lang="mk-MK" sz="2500" b="1" dirty="0" smtClean="0"/>
              <a:t>А/О и зелени карти</a:t>
            </a:r>
            <a:endParaRPr lang="mk-MK" sz="25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mk-MK" sz="2500" dirty="0" smtClean="0"/>
              <a:t>Подем на брокерството во Р.М како резултат на побарувањата на клиентите </a:t>
            </a:r>
            <a:endParaRPr lang="en-US" sz="25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mk-MK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 Осигурителни компании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mk-MK" sz="2500" dirty="0" smtClean="0"/>
              <a:t>20 </a:t>
            </a:r>
            <a:r>
              <a:rPr lang="mk-MK" sz="2500" dirty="0" smtClean="0"/>
              <a:t>Осигурителни брокерски друштва</a:t>
            </a:r>
            <a:endParaRPr lang="en-US" sz="25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500" dirty="0" smtClean="0"/>
              <a:t>	-239 </a:t>
            </a:r>
            <a:r>
              <a:rPr lang="mk-MK" sz="2500" dirty="0" smtClean="0"/>
              <a:t>лиценцирани </a:t>
            </a:r>
            <a:r>
              <a:rPr lang="mk-MK" sz="2500" dirty="0" smtClean="0"/>
              <a:t>брокери</a:t>
            </a:r>
            <a:endParaRPr lang="mk-MK" sz="25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mk-MK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 </a:t>
            </a:r>
            <a:r>
              <a:rPr kumimoji="0" lang="mk-MK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Друштва за застапување во осигурување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mk-MK" sz="2500" baseline="0" dirty="0" smtClean="0"/>
              <a:t>	-712</a:t>
            </a:r>
            <a:r>
              <a:rPr lang="mk-MK" sz="2500" dirty="0" smtClean="0"/>
              <a:t> лиценцирани застапници</a:t>
            </a:r>
            <a:endParaRPr lang="mk-MK" sz="2500" baseline="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mk-MK" sz="2500" b="1" dirty="0" smtClean="0">
                <a:solidFill>
                  <a:srgbClr val="1A5478"/>
                </a:solidFill>
              </a:rPr>
              <a:t>Сегашна продажба на осигурителни услуги  во Р.М</a:t>
            </a:r>
            <a:br>
              <a:rPr lang="mk-MK" sz="2500" b="1" dirty="0" smtClean="0">
                <a:solidFill>
                  <a:srgbClr val="1A5478"/>
                </a:solidFill>
              </a:rPr>
            </a:br>
            <a:r>
              <a:rPr lang="mk-MK" sz="2500" b="1" dirty="0" smtClean="0">
                <a:solidFill>
                  <a:srgbClr val="1A5478"/>
                </a:solidFill>
              </a:rPr>
              <a:t>-А/О и зелени карти</a:t>
            </a:r>
            <a:endParaRPr lang="mk-MK" sz="2500" b="1" dirty="0">
              <a:solidFill>
                <a:srgbClr val="1A5478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mk-MK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Директна продажба-осигурителните</a:t>
            </a:r>
            <a:r>
              <a:rPr kumimoji="0" lang="mk-MK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компании сами продаваат преку експозитури и агенти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mk-MK" sz="2500" baseline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mk-MK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Индиректна продажба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mk-MK" sz="2500" noProof="0" dirty="0" smtClean="0"/>
              <a:t>-брокери и брокерски експозитури лоцирани на технички станици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mk-MK" sz="25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-застапници</a:t>
            </a:r>
            <a:endParaRPr kumimoji="0" lang="mk-MK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mk-MK" sz="2500" b="1" dirty="0" smtClean="0">
                <a:solidFill>
                  <a:srgbClr val="1A5478"/>
                </a:solidFill>
              </a:rPr>
              <a:t>Полисирана премија  за А</a:t>
            </a:r>
            <a:r>
              <a:rPr lang="en-US" sz="2500" b="1" dirty="0" smtClean="0">
                <a:solidFill>
                  <a:srgbClr val="1A5478"/>
                </a:solidFill>
              </a:rPr>
              <a:t>/</a:t>
            </a:r>
            <a:r>
              <a:rPr lang="mk-MK" sz="2500" b="1" dirty="0" smtClean="0">
                <a:solidFill>
                  <a:srgbClr val="1A5478"/>
                </a:solidFill>
              </a:rPr>
              <a:t>О полиси и зелени карти во 2011</a:t>
            </a:r>
            <a:endParaRPr lang="mk-MK" sz="2500" dirty="0">
              <a:solidFill>
                <a:srgbClr val="1A5478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79912" y="2492896"/>
          <a:ext cx="5112568" cy="38100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621441"/>
                <a:gridCol w="857856"/>
                <a:gridCol w="914418"/>
                <a:gridCol w="842144"/>
                <a:gridCol w="876709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 dirty="0"/>
                        <a:t>АО 01.01.2011-31.12.2011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 dirty="0"/>
                        <a:t>ЗК 01.01.2011-31.12.2011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/>
                        <a:t>Брокерско друштво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/>
                        <a:t>Број на </a:t>
                      </a:r>
                      <a:br>
                        <a:rPr lang="mk-MK" sz="1100" u="none" strike="noStrike"/>
                      </a:br>
                      <a:r>
                        <a:rPr lang="mk-MK" sz="1100" u="none" strike="noStrike"/>
                        <a:t>осигурувања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 dirty="0"/>
                        <a:t>Премија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 dirty="0"/>
                        <a:t>Број на</a:t>
                      </a:r>
                      <a:br>
                        <a:rPr lang="mk-MK" sz="1100" u="none" strike="noStrike" dirty="0"/>
                      </a:br>
                      <a:r>
                        <a:rPr lang="mk-MK" sz="1100" u="none" strike="noStrike" dirty="0"/>
                        <a:t> осигурувања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/>
                        <a:t>Премија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/>
                        <a:t>Мобилити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32.919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171.281.720.00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19.251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72.071.846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u="none" strike="noStrike"/>
                        <a:t>ВИАСС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 dirty="0"/>
                        <a:t>6.801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40.859.972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4.129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16.044.273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Еуро Експертс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7.632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41.786.664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3.573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13.302.495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Еуромак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12.703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63.434.343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7.484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29.490.146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Ин Брокер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1.336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10.197.836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563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4.015.495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K MK </a:t>
                      </a:r>
                      <a:r>
                        <a:rPr lang="mk-MK" sz="1000" u="none" strike="noStrike"/>
                        <a:t>Брокер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195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 dirty="0"/>
                        <a:t>1.337.249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152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674.917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СЕДА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35.813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177.775.945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5.974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25.015.747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ВФП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677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4.384.144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232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1.113.123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А-ТИМ Брокерско Друштво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107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834.340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52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338.648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Делта Инс Брокер А.Д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1.086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6.425.533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287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1.181.715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ЈДБ Брокер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4.555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23.337.144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1.302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4.713.460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/>
                        <a:t>Макоил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3.201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15.963.354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1.013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3.549.159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Наше Осигурување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2.557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14.349.631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1.467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6.099.194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Полиса плус АД 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1.076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5.674.874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191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669.342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/>
                        <a:t>Супер Брокер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77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436.608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36.904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u="none" strike="noStrike"/>
                        <a:t>Вкупно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110.735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578.079.357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/>
                        <a:t>45.678</a:t>
                      </a:r>
                      <a:endParaRPr lang="mk-M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u="none" strike="noStrike" dirty="0"/>
                        <a:t>178.316.464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07504" y="1196752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mk-MK" sz="2500" b="1" dirty="0" smtClean="0">
                <a:solidFill>
                  <a:srgbClr val="1A5478"/>
                </a:solidFill>
              </a:rPr>
              <a:t>Полисирана премија по осигурителни брокерски друштва за А/О полиси и зелени карти во </a:t>
            </a:r>
            <a:r>
              <a:rPr lang="hr-HR" sz="2500" b="1" dirty="0" smtClean="0">
                <a:solidFill>
                  <a:srgbClr val="1A5478"/>
                </a:solidFill>
              </a:rPr>
              <a:t>2</a:t>
            </a:r>
            <a:r>
              <a:rPr lang="en-US" sz="2500" b="1" dirty="0" smtClean="0">
                <a:solidFill>
                  <a:srgbClr val="1A5478"/>
                </a:solidFill>
              </a:rPr>
              <a:t>Q 2012</a:t>
            </a:r>
            <a:endParaRPr lang="mk-MK" sz="2500" dirty="0">
              <a:solidFill>
                <a:srgbClr val="1A5478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3967" y="1556792"/>
          <a:ext cx="4603272" cy="432048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545316"/>
                <a:gridCol w="739982"/>
                <a:gridCol w="754688"/>
                <a:gridCol w="826565"/>
                <a:gridCol w="736721"/>
              </a:tblGrid>
              <a:tr h="1878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/>
                        <a:t>АО 01.01.2012-30.06.2012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/>
                        <a:t>ЗК 01.01.2012-30.06.2012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</a:tr>
              <a:tr h="563540"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/>
                        <a:t>Брокерско друштво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/>
                        <a:t>Број на </a:t>
                      </a:r>
                      <a:br>
                        <a:rPr lang="mk-MK" sz="1000" u="none" strike="noStrike"/>
                      </a:br>
                      <a:r>
                        <a:rPr lang="mk-MK" sz="1000" u="none" strike="noStrike"/>
                        <a:t>осигурувања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/>
                        <a:t>Премија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/>
                        <a:t>Број на</a:t>
                      </a:r>
                      <a:br>
                        <a:rPr lang="mk-MK" sz="1000" u="none" strike="noStrike"/>
                      </a:br>
                      <a:r>
                        <a:rPr lang="mk-MK" sz="1000" u="none" strike="noStrike"/>
                        <a:t> осигурувања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/>
                        <a:t>Премија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Мобилити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15.453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85.073.323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5.196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 dirty="0"/>
                        <a:t>23.655.750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ВИАСС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3.318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20.596.563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 dirty="0"/>
                        <a:t>1.118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5.470.432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Еуро Експертс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3.410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20.635.084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1.085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5.122.278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АМГ Премиум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715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3.842.681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102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478.520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Еуромак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4.084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20.755.458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1.298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6.130.528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Ин Брокер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646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5.279.643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249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1.808.936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/>
                        <a:t>K MK </a:t>
                      </a:r>
                      <a:r>
                        <a:rPr lang="mk-MK" sz="900" u="none" strike="noStrike"/>
                        <a:t>Брокер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75.487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16.606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СЕДА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17.128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86.605.431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2.799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13.109.098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ВФП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754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5.100.534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218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1.095.858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А-ТИМ Брокерско Друштво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32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232.554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11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57.204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Делта Инс Брокер А.Д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113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769.784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89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432.214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ЈДБ Брокер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1.800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10.303.649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403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1.803.940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Макоил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1.656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9.214.312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336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1.445.356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Наше Осигурување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861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5.103.503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272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1.335.318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Полиса плус АД 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2.109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11.559.290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300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1.344.508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900" u="none" strike="noStrike"/>
                        <a:t>Супер Брокер</a:t>
                      </a:r>
                      <a:endParaRPr lang="mk-MK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1.416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8.717.506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196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927.948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Кораб инс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170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1.136.099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27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137.160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/>
                        <a:t>Цертус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64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534.927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39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258.330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  <a:tr h="187847"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/>
                        <a:t>Вкупно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53.737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295.535.828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/>
                        <a:t>13.742</a:t>
                      </a:r>
                      <a:endParaRPr lang="mk-M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 dirty="0"/>
                        <a:t>64.629.984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b"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51520" y="1340768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>
                <a:solidFill>
                  <a:srgbClr val="1A5478"/>
                </a:solidFill>
              </a:rPr>
              <a:t>Преглед на премија за А/О и зелени карти по држави</a:t>
            </a:r>
            <a:endParaRPr lang="mk-MK" sz="2500" b="1" dirty="0">
              <a:solidFill>
                <a:srgbClr val="1A5478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844824"/>
          <a:ext cx="8640960" cy="273630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2701"/>
                <a:gridCol w="457904"/>
                <a:gridCol w="457904"/>
                <a:gridCol w="457904"/>
                <a:gridCol w="457904"/>
                <a:gridCol w="457904"/>
                <a:gridCol w="457904"/>
                <a:gridCol w="457904"/>
                <a:gridCol w="457904"/>
                <a:gridCol w="474587"/>
                <a:gridCol w="432048"/>
                <a:gridCol w="322432"/>
                <a:gridCol w="457904"/>
                <a:gridCol w="457904"/>
                <a:gridCol w="457904"/>
                <a:gridCol w="457904"/>
                <a:gridCol w="457904"/>
                <a:gridCol w="457904"/>
                <a:gridCol w="458536"/>
              </a:tblGrid>
              <a:tr h="232521">
                <a:tc>
                  <a:txBody>
                    <a:bodyPr/>
                    <a:lstStyle/>
                    <a:p>
                      <a:pPr algn="l" fontAlgn="b"/>
                      <a:r>
                        <a:rPr lang="mk-MK" sz="800" u="none" strike="noStrike" dirty="0"/>
                        <a:t>Киловати</a:t>
                      </a:r>
                      <a:endParaRPr lang="mk-MK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Македонија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Србија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 dirty="0"/>
                        <a:t>Хрватска</a:t>
                      </a:r>
                      <a:endParaRPr lang="mk-MK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БиХ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Црна Гора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Словенија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</a:tr>
              <a:tr h="232521">
                <a:tc>
                  <a:txBody>
                    <a:bodyPr/>
                    <a:lstStyle/>
                    <a:p>
                      <a:pPr algn="l" fontAlgn="b"/>
                      <a:r>
                        <a:rPr lang="mk-MK" sz="800" u="none" strike="noStrike"/>
                        <a:t> 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АО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 dirty="0"/>
                        <a:t>ЗК</a:t>
                      </a:r>
                      <a:endParaRPr lang="mk-MK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Вкупно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АО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ЗК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Вкупно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АО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ЗК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Вкупно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АО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ЗК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Вкупно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АО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ЗК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Вкупно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АО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ЗК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800" u="none" strike="noStrike"/>
                        <a:t>Вкупно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  <a:tr h="23252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22 kw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55.7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60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115.7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56.34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66.97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197.23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197.23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58.1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29.05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87.15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80.33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80.33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  <a:tr h="23252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22-33 kw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66.5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 dirty="0"/>
                        <a:t>60</a:t>
                      </a:r>
                      <a:endParaRPr lang="mk-MK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126.5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67.31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77.94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197.23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197.23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82.9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41.45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124.35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95.97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95.97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  <a:tr h="23252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33-44 kw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77.3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60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137.3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78.36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88.99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237.91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237.91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50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150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111.72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111.72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  <a:tr h="23252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44-55 kw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88.95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60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148.95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89.42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100.05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276.69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276.69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116.3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58.15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174.45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127.48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127.48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  <a:tr h="23252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55-66 kw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100.59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60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160.59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 dirty="0"/>
                        <a:t>100.38</a:t>
                      </a:r>
                      <a:endParaRPr lang="mk-MK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111.01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315.47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315.47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132.6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66.3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198.9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143.12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143.12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  <a:tr h="23252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66-84 </a:t>
                      </a:r>
                      <a:r>
                        <a:rPr lang="en-US" sz="800" u="none" strike="noStrike" dirty="0" err="1"/>
                        <a:t>kw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116.38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90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206.38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 dirty="0"/>
                        <a:t>115.11</a:t>
                      </a:r>
                      <a:endParaRPr lang="mk-MK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125.74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347.35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347.35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146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73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219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164.13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164.13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  <a:tr h="43806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84-110 kw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138.83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90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228.83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137.14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147.77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415.63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 dirty="0"/>
                        <a:t>415.63</a:t>
                      </a:r>
                      <a:endParaRPr lang="mk-MK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174.7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87.35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262.05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195.52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195.52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224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  <a:tr h="438069">
                <a:tc>
                  <a:txBody>
                    <a:bodyPr/>
                    <a:lstStyle/>
                    <a:p>
                      <a:pPr algn="l" fontAlgn="b"/>
                      <a:r>
                        <a:rPr lang="mk-MK" sz="800" u="none" strike="noStrike"/>
                        <a:t>преку 110 </a:t>
                      </a:r>
                      <a:r>
                        <a:rPr lang="en-US" sz="800" u="none" strike="noStrike"/>
                        <a:t>kw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167.93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90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257.93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162.84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10.63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173.47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499.38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499.38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209.9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105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314.85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232.17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232.17</a:t>
                      </a:r>
                      <a:endParaRPr lang="mk-MK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220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/>
                        <a:t>4</a:t>
                      </a:r>
                      <a:endParaRPr lang="mk-MK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u="none" strike="noStrike" dirty="0"/>
                        <a:t>224</a:t>
                      </a:r>
                      <a:endParaRPr lang="mk-MK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725144"/>
            <a:ext cx="1669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000" dirty="0" smtClean="0"/>
              <a:t>*Цените се дадени во евра</a:t>
            </a:r>
            <a:endParaRPr lang="mk-MK" sz="1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mk-MK" sz="2500" b="1" dirty="0" smtClean="0">
                <a:solidFill>
                  <a:srgbClr val="1A5478"/>
                </a:solidFill>
              </a:rPr>
              <a:t>Споредба на трошоци за осигурување на возило со сила </a:t>
            </a:r>
            <a:br>
              <a:rPr lang="mk-MK" sz="2500" b="1" dirty="0" smtClean="0">
                <a:solidFill>
                  <a:srgbClr val="1A5478"/>
                </a:solidFill>
              </a:rPr>
            </a:br>
            <a:r>
              <a:rPr lang="mk-MK" sz="2500" b="1" dirty="0" smtClean="0">
                <a:solidFill>
                  <a:srgbClr val="1A5478"/>
                </a:solidFill>
              </a:rPr>
              <a:t> 44-55 </a:t>
            </a:r>
            <a:r>
              <a:rPr lang="hr-HR" sz="2500" b="1" dirty="0" smtClean="0">
                <a:solidFill>
                  <a:srgbClr val="1A5478"/>
                </a:solidFill>
              </a:rPr>
              <a:t>KW</a:t>
            </a:r>
            <a:r>
              <a:rPr lang="mk-MK" sz="2500" b="1" dirty="0" smtClean="0">
                <a:solidFill>
                  <a:srgbClr val="1A5478"/>
                </a:solidFill>
              </a:rPr>
              <a:t> за А/О и зелена карта</a:t>
            </a:r>
            <a:endParaRPr lang="mk-MK" sz="2500" b="1" dirty="0">
              <a:solidFill>
                <a:srgbClr val="1A547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/>
              <a:t>Идни правци на продажба полиси А/О и зелена карта</a:t>
            </a:r>
            <a:endParaRPr lang="mk-MK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Посветеноста на осигурителните брокерите ќе биде повеќекратна:</a:t>
            </a:r>
            <a:endParaRPr lang="mk-MK" sz="2000" dirty="0" smtClean="0"/>
          </a:p>
          <a:p>
            <a:pPr>
              <a:buNone/>
            </a:pPr>
            <a:r>
              <a:rPr lang="mk-MK" sz="2000" dirty="0" smtClean="0"/>
              <a:t>-заштита на секој клиент (физичко или правно лице)</a:t>
            </a:r>
          </a:p>
          <a:p>
            <a:pPr>
              <a:buNone/>
            </a:pPr>
            <a:r>
              <a:rPr lang="mk-MK" sz="2000" dirty="0" smtClean="0"/>
              <a:t>-да води уредна евиденција на основните средства</a:t>
            </a:r>
          </a:p>
          <a:p>
            <a:pPr>
              <a:buNone/>
            </a:pPr>
            <a:r>
              <a:rPr lang="mk-MK" sz="2000" dirty="0" smtClean="0"/>
              <a:t>-локација на ризици</a:t>
            </a:r>
          </a:p>
          <a:p>
            <a:pPr>
              <a:buNone/>
            </a:pPr>
            <a:r>
              <a:rPr lang="mk-MK" sz="2000" dirty="0" smtClean="0"/>
              <a:t>-да се понудат модели и модалитети во функција на извесни ризици</a:t>
            </a:r>
          </a:p>
          <a:p>
            <a:pPr>
              <a:buNone/>
            </a:pPr>
            <a:r>
              <a:rPr lang="mk-MK" sz="2000" dirty="0" smtClean="0"/>
              <a:t>-пресудна да биде сугестијата на осигурителниот брокер</a:t>
            </a:r>
          </a:p>
          <a:p>
            <a:pPr>
              <a:buNone/>
            </a:pPr>
            <a:r>
              <a:rPr lang="mk-MK" sz="2000" dirty="0" smtClean="0"/>
              <a:t>-како до нови осигурувања во пакет</a:t>
            </a:r>
          </a:p>
          <a:p>
            <a:pPr>
              <a:buNone/>
            </a:pPr>
            <a:r>
              <a:rPr lang="mk-MK" sz="2000" dirty="0" smtClean="0"/>
              <a:t>-да не се фаворизира ниту една осигурителна компанија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500" b="1" dirty="0" smtClean="0"/>
              <a:t>Идни правци на продажба полиси А/О и зелена карта</a:t>
            </a:r>
            <a:endParaRPr lang="mk-MK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tIns="39600" bIns="39600">
            <a:normAutofit/>
          </a:bodyPr>
          <a:lstStyle/>
          <a:p>
            <a:pPr>
              <a:buNone/>
            </a:pPr>
            <a:r>
              <a:rPr lang="mk-MK" sz="2500" dirty="0" smtClean="0"/>
              <a:t>	  </a:t>
            </a:r>
            <a:endParaRPr lang="mk-MK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3429000"/>
          <a:ext cx="3768080" cy="44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95536" y="4005064"/>
          <a:ext cx="3768080" cy="44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67544" y="2852936"/>
          <a:ext cx="3768080" cy="44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39552" y="2060848"/>
          <a:ext cx="3768080" cy="44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860032" y="2060848"/>
          <a:ext cx="376808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79512" y="1844824"/>
          <a:ext cx="40324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4572000" y="1916832"/>
          <a:ext cx="40324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59632" y="1484784"/>
            <a:ext cx="694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000" b="1" dirty="0" smtClean="0"/>
              <a:t>КОЈ?</a:t>
            </a:r>
            <a:endParaRPr lang="mk-MK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40152" y="1484784"/>
            <a:ext cx="179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000" b="1" dirty="0" smtClean="0"/>
              <a:t>КАКО И КАДЕ?</a:t>
            </a:r>
            <a:endParaRPr lang="mk-MK" sz="20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3">
      <a:dk1>
        <a:sysClr val="windowText" lastClr="000000"/>
      </a:dk1>
      <a:lt1>
        <a:sysClr val="window" lastClr="FFFFFF"/>
      </a:lt1>
      <a:dk2>
        <a:srgbClr val="E4E4E4"/>
      </a:dk2>
      <a:lt2>
        <a:srgbClr val="E3DED1"/>
      </a:lt2>
      <a:accent1>
        <a:srgbClr val="000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929</TotalTime>
  <Words>829</Words>
  <Application>Microsoft Office PowerPoint</Application>
  <PresentationFormat>On-screen Show (4:3)</PresentationFormat>
  <Paragraphs>500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ИН-БРОКЕР АД СКОПЈЕ</vt:lpstr>
      <vt:lpstr>Состојба на осигурителниот пазар во Р.М  А/О и зелени карти</vt:lpstr>
      <vt:lpstr>Сегашна продажба на осигурителни услуги  во Р.М -А/О и зелени карти</vt:lpstr>
      <vt:lpstr>Полисирана премија  за А/О полиси и зелени карти во 2011</vt:lpstr>
      <vt:lpstr>Полисирана премија по осигурителни брокерски друштва за А/О полиси и зелени карти во 2Q 2012</vt:lpstr>
      <vt:lpstr>Преглед на премија за А/О и зелени карти по држави</vt:lpstr>
      <vt:lpstr>Споредба на трошоци за осигурување на возило со сила   44-55 KW за А/О и зелена карта</vt:lpstr>
      <vt:lpstr>Идни правци на продажба полиси А/О и зелена карта</vt:lpstr>
      <vt:lpstr>Идни правци на продажба полиси А/О и зелена карта</vt:lpstr>
      <vt:lpstr>Идни правци на продажба полиси А/О и зелена карта</vt:lpstr>
      <vt:lpstr>Идни правци на продажба полиси А/О и зелена карта</vt:lpstr>
      <vt:lpstr>Идни правци на продажба полиси А/О и зелена карта</vt:lpstr>
      <vt:lpstr>Идни правци на продажба полиси А/О и зелена карта</vt:lpstr>
      <vt:lpstr>Анкета на осигурителни брокерски друштва</vt:lpstr>
      <vt:lpstr>Анкета на клиенти</vt:lpstr>
      <vt:lpstr>ВИ БЛАГОДАРИМЕ!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inb_user</dc:creator>
  <cp:lastModifiedBy>inb_user</cp:lastModifiedBy>
  <cp:revision>96</cp:revision>
  <dcterms:created xsi:type="dcterms:W3CDTF">2011-02-23T12:00:39Z</dcterms:created>
  <dcterms:modified xsi:type="dcterms:W3CDTF">2012-10-22T09:20:26Z</dcterms:modified>
</cp:coreProperties>
</file>