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handoutMasterIdLst>
    <p:handoutMasterId r:id="rId12"/>
  </p:handout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092"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3BEF47C-2B32-476D-9F50-D0CFD0BB7458}" type="datetimeFigureOut">
              <a:rPr lang="en-US" smtClean="0"/>
              <a:t>10/16/2012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D51046D-58B7-4E37-82E4-0479C66E0EC2}" type="slidenum">
              <a:rPr lang="en-US" smtClean="0"/>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BEF6AB-396B-4DB3-A665-8A12F8DE5F1E}" type="datetimeFigureOut">
              <a:rPr lang="en-US" smtClean="0"/>
              <a:t>10/16/2012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A49E85-6378-4BD9-8F39-17C94EEB12B8}" type="slidenum">
              <a:rPr lang="en-US" smtClean="0"/>
              <a:t>‹#›</a:t>
            </a:fld>
            <a:endParaRPr lang="en-US"/>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5A49E85-6378-4BD9-8F39-17C94EEB12B8}" type="slidenum">
              <a:rPr lang="en-US" smtClean="0"/>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5EF2CC88-2425-449C-B237-C1EFB89F7EB1}" type="datetime1">
              <a:rPr lang="en-US" smtClean="0"/>
              <a:t>10/16/2012</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87352976-170A-4D87-AFBB-61A1F24A840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B4652BE-35C9-409E-8006-F8DB0F8026C9}" type="datetime1">
              <a:rPr lang="en-US" smtClean="0"/>
              <a:t>10/16/2012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352976-170A-4D87-AFBB-61A1F24A840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940C59F4-3769-49E9-BD59-998374DD914C}" type="datetime1">
              <a:rPr lang="en-US" smtClean="0"/>
              <a:t>10/16/2012</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87352976-170A-4D87-AFBB-61A1F24A840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231C5F5D-D2AA-4ED0-8658-E9073F498F8B}" type="datetime1">
              <a:rPr lang="en-US" smtClean="0"/>
              <a:t>10/16/2012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87352976-170A-4D87-AFBB-61A1F24A8402}"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2AB4B64A-7D0E-4C47-B663-A4A1D77D478E}" type="datetime1">
              <a:rPr lang="en-US" smtClean="0"/>
              <a:t>10/16/2012</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87352976-170A-4D87-AFBB-61A1F24A8402}"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24593B2B-D6BC-4567-820F-A1A3B378F062}" type="datetime1">
              <a:rPr lang="en-US" smtClean="0"/>
              <a:t>10/16/2012</a:t>
            </a:fld>
            <a:endParaRPr lang="en-US"/>
          </a:p>
        </p:txBody>
      </p:sp>
      <p:sp>
        <p:nvSpPr>
          <p:cNvPr id="10" name="Slide Number Placeholder 9"/>
          <p:cNvSpPr>
            <a:spLocks noGrp="1"/>
          </p:cNvSpPr>
          <p:nvPr>
            <p:ph type="sldNum" sz="quarter" idx="16"/>
          </p:nvPr>
        </p:nvSpPr>
        <p:spPr/>
        <p:txBody>
          <a:bodyPr rtlCol="0"/>
          <a:lstStyle/>
          <a:p>
            <a:fld id="{87352976-170A-4D87-AFBB-61A1F24A8402}"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68ECCB68-3A99-42DF-B793-24B7D3CC572B}" type="datetime1">
              <a:rPr lang="en-US" smtClean="0"/>
              <a:t>10/16/2012</a:t>
            </a:fld>
            <a:endParaRPr lang="en-US"/>
          </a:p>
        </p:txBody>
      </p:sp>
      <p:sp>
        <p:nvSpPr>
          <p:cNvPr id="12" name="Slide Number Placeholder 11"/>
          <p:cNvSpPr>
            <a:spLocks noGrp="1"/>
          </p:cNvSpPr>
          <p:nvPr>
            <p:ph type="sldNum" sz="quarter" idx="16"/>
          </p:nvPr>
        </p:nvSpPr>
        <p:spPr/>
        <p:txBody>
          <a:bodyPr rtlCol="0"/>
          <a:lstStyle/>
          <a:p>
            <a:fld id="{87352976-170A-4D87-AFBB-61A1F24A8402}"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E047C2B-68FF-41C3-90FA-A810E1513D60}" type="datetime1">
              <a:rPr lang="en-US" smtClean="0"/>
              <a:t>10/16/2012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87352976-170A-4D87-AFBB-61A1F24A840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E0270B-BFE5-4A50-9B60-5BF7C9E9E90E}" type="datetime1">
              <a:rPr lang="en-US" smtClean="0"/>
              <a:t>10/16/2012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87352976-170A-4D87-AFBB-61A1F24A840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FB6D15A-61B7-4118-B679-F846812DEB42}" type="datetime1">
              <a:rPr lang="en-US" smtClean="0"/>
              <a:t>10/16/2012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87352976-170A-4D87-AFBB-61A1F24A8402}"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B1207D96-D85E-4AC1-BDCF-4AEF36B1A855}" type="datetime1">
              <a:rPr lang="en-US" smtClean="0"/>
              <a:t>10/16/2012</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87352976-170A-4D87-AFBB-61A1F24A8402}"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AA6E6671-ACDA-41D7-905B-644ACF124891}" type="datetime1">
              <a:rPr lang="en-US" smtClean="0"/>
              <a:t>10/16/2012</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87352976-170A-4D87-AFBB-61A1F24A840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1285860"/>
            <a:ext cx="8410604" cy="3152780"/>
          </a:xfrm>
        </p:spPr>
        <p:txBody>
          <a:bodyPr>
            <a:normAutofit/>
          </a:bodyPr>
          <a:lstStyle/>
          <a:p>
            <a:r>
              <a:rPr lang="mk-MK" sz="3200" b="1" dirty="0" smtClean="0"/>
              <a:t>ЗАДОЛЖИТЕЛНО ОСИГУРУВАЊЕ/ПРИНУДНО ОСИГУРУВАЊЕ ОД АВТО ОДГОВОРНОСТ НИЗ МАКЕДОНСКАТА ЈУРИСПРУДЕНЦИЈА ЗА НАДОМЕСТ НА ШТЕТИТЕ</a:t>
            </a:r>
            <a:r>
              <a:rPr lang="en-US" sz="3200" dirty="0" smtClean="0"/>
              <a:t/>
            </a:r>
            <a:br>
              <a:rPr lang="en-US" sz="3200" dirty="0" smtClean="0"/>
            </a:br>
            <a:endParaRPr lang="en-US" sz="3200" dirty="0"/>
          </a:p>
        </p:txBody>
      </p:sp>
      <p:sp>
        <p:nvSpPr>
          <p:cNvPr id="3" name="Subtitle 2"/>
          <p:cNvSpPr>
            <a:spLocks noGrp="1"/>
          </p:cNvSpPr>
          <p:nvPr>
            <p:ph type="subTitle" idx="1"/>
          </p:nvPr>
        </p:nvSpPr>
        <p:spPr/>
        <p:txBody>
          <a:bodyPr/>
          <a:lstStyle/>
          <a:p>
            <a:r>
              <a:rPr lang="mk-MK" b="1" dirty="0" smtClean="0"/>
              <a:t>д-р Милка Ристова</a:t>
            </a:r>
            <a:endParaRPr lang="en-US" dirty="0" smtClean="0"/>
          </a:p>
        </p:txBody>
      </p:sp>
      <p:sp>
        <p:nvSpPr>
          <p:cNvPr id="4" name="Slide Number Placeholder 3"/>
          <p:cNvSpPr>
            <a:spLocks noGrp="1"/>
          </p:cNvSpPr>
          <p:nvPr>
            <p:ph type="sldNum" sz="quarter" idx="12"/>
          </p:nvPr>
        </p:nvSpPr>
        <p:spPr/>
        <p:txBody>
          <a:bodyPr/>
          <a:lstStyle/>
          <a:p>
            <a:fld id="{87352976-170A-4D87-AFBB-61A1F24A8402}" type="slidenum">
              <a:rPr lang="en-US" smtClean="0"/>
              <a:pPr/>
              <a:t>1</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42844" y="0"/>
            <a:ext cx="8696356" cy="5867400"/>
          </a:xfrm>
        </p:spPr>
        <p:txBody>
          <a:bodyPr>
            <a:noAutofit/>
          </a:bodyPr>
          <a:lstStyle/>
          <a:p>
            <a:r>
              <a:rPr lang="mk-MK" sz="2800" b="1" dirty="0" smtClean="0"/>
              <a:t>Вовед</a:t>
            </a:r>
            <a:r>
              <a:rPr lang="en-US" sz="2800" b="1" dirty="0" smtClean="0"/>
              <a:t>:</a:t>
            </a:r>
            <a:r>
              <a:rPr lang="mk-MK" sz="1800" b="1" dirty="0" smtClean="0"/>
              <a:t> </a:t>
            </a:r>
            <a:r>
              <a:rPr lang="en-US" sz="1800" dirty="0" smtClean="0"/>
              <a:t/>
            </a:r>
            <a:br>
              <a:rPr lang="en-US" sz="1800" dirty="0" smtClean="0"/>
            </a:br>
            <a:r>
              <a:rPr lang="mk-MK" sz="1800" dirty="0" smtClean="0"/>
              <a:t> </a:t>
            </a:r>
            <a:r>
              <a:rPr lang="en-US" sz="1800" dirty="0" smtClean="0"/>
              <a:t/>
            </a:r>
            <a:br>
              <a:rPr lang="en-US" sz="1800" dirty="0" smtClean="0"/>
            </a:br>
            <a:r>
              <a:rPr lang="mk-MK" sz="1800" dirty="0" smtClean="0"/>
              <a:t>Осигурувањето по сила на закон е осигурување кое настанува независно од волјата на осигуреникот (задолжително осигурување), кое е познато во сите современи земји. Без ова осигурување не е можна регистрација на возилото.</a:t>
            </a:r>
            <a:r>
              <a:rPr lang="en-US" sz="1800" dirty="0" smtClean="0"/>
              <a:t/>
            </a:r>
            <a:br>
              <a:rPr lang="en-US" sz="1800" dirty="0" smtClean="0"/>
            </a:br>
            <a:r>
              <a:rPr lang="mk-MK" sz="1800" dirty="0" smtClean="0"/>
              <a:t> </a:t>
            </a:r>
            <a:r>
              <a:rPr lang="en-US" sz="1800" dirty="0" smtClean="0"/>
              <a:t/>
            </a:r>
            <a:br>
              <a:rPr lang="en-US" sz="1800" dirty="0" smtClean="0"/>
            </a:br>
            <a:r>
              <a:rPr lang="mk-MK" sz="1800" dirty="0" smtClean="0"/>
              <a:t>Задолжителното осигурување е востановен правен стандард во европската осигурителна пракса.</a:t>
            </a:r>
            <a:r>
              <a:rPr lang="en-US" sz="1800" dirty="0" smtClean="0"/>
              <a:t/>
            </a:r>
            <a:br>
              <a:rPr lang="en-US" sz="1800" dirty="0" smtClean="0"/>
            </a:br>
            <a:r>
              <a:rPr lang="mk-MK" sz="1800" dirty="0" smtClean="0"/>
              <a:t> </a:t>
            </a:r>
            <a:r>
              <a:rPr lang="en-US" sz="1800" dirty="0" smtClean="0"/>
              <a:t/>
            </a:r>
            <a:br>
              <a:rPr lang="en-US" sz="1800" dirty="0" smtClean="0"/>
            </a:br>
            <a:r>
              <a:rPr lang="mk-MK" sz="1800" dirty="0" smtClean="0"/>
              <a:t> </a:t>
            </a:r>
            <a:r>
              <a:rPr lang="en-US" sz="1800" dirty="0" smtClean="0"/>
              <a:t/>
            </a:r>
            <a:br>
              <a:rPr lang="en-US" sz="1800" dirty="0" smtClean="0"/>
            </a:br>
            <a:r>
              <a:rPr lang="mk-MK" sz="1800" dirty="0" smtClean="0"/>
              <a:t>Во Законот за осигурувањето во член 57 (</a:t>
            </a:r>
            <a:r>
              <a:rPr lang="en-US" sz="1800" dirty="0" smtClean="0"/>
              <a:t>“</a:t>
            </a:r>
            <a:r>
              <a:rPr lang="mk-MK" sz="1800" dirty="0" smtClean="0"/>
              <a:t>Службен весник на РМ</a:t>
            </a:r>
            <a:r>
              <a:rPr lang="en-US" sz="1800" dirty="0" smtClean="0"/>
              <a:t>”</a:t>
            </a:r>
            <a:r>
              <a:rPr lang="mk-MK" sz="1800" dirty="0" smtClean="0"/>
              <a:t> бр.35/2001), таксативно се наброени случаите за задолжително осигурување на сопственикот односно корисникот на моторното возило регистрирано за патници во јавниот сообраќај. </a:t>
            </a:r>
            <a:r>
              <a:rPr lang="en-US" sz="1800" dirty="0" smtClean="0"/>
              <a:t/>
            </a:r>
            <a:br>
              <a:rPr lang="en-US" sz="1800" dirty="0" smtClean="0"/>
            </a:br>
            <a:r>
              <a:rPr lang="mk-MK" sz="1800" dirty="0" smtClean="0"/>
              <a:t> </a:t>
            </a:r>
            <a:r>
              <a:rPr lang="en-US" sz="1800" dirty="0" smtClean="0"/>
              <a:t/>
            </a:r>
            <a:br>
              <a:rPr lang="en-US" sz="1800" dirty="0" smtClean="0"/>
            </a:br>
            <a:r>
              <a:rPr lang="mk-MK" sz="1800" dirty="0" smtClean="0"/>
              <a:t>Осигурувањето го вршат сопствениците, односно корисниците на моторни возила од одговорноста за штети предизвикани на трето лице. </a:t>
            </a:r>
            <a:r>
              <a:rPr lang="en-US" sz="1800" dirty="0" smtClean="0"/>
              <a:t/>
            </a:r>
            <a:br>
              <a:rPr lang="en-US" sz="1800" dirty="0" smtClean="0"/>
            </a:br>
            <a:endParaRPr lang="en-US" sz="1800" dirty="0"/>
          </a:p>
        </p:txBody>
      </p:sp>
      <p:sp>
        <p:nvSpPr>
          <p:cNvPr id="3" name="Subtitle 2"/>
          <p:cNvSpPr>
            <a:spLocks noGrp="1"/>
          </p:cNvSpPr>
          <p:nvPr>
            <p:ph type="subTitle" idx="1"/>
          </p:nvPr>
        </p:nvSpPr>
        <p:spPr/>
        <p:txBody>
          <a:bodyPr/>
          <a:lstStyle/>
          <a:p>
            <a:r>
              <a:rPr lang="mk-MK" b="1" dirty="0" smtClean="0"/>
              <a:t>д-р Милка Ристова</a:t>
            </a:r>
            <a:endParaRPr lang="en-US" dirty="0" smtClean="0"/>
          </a:p>
        </p:txBody>
      </p:sp>
      <p:sp>
        <p:nvSpPr>
          <p:cNvPr id="4" name="Slide Number Placeholder 3"/>
          <p:cNvSpPr>
            <a:spLocks noGrp="1"/>
          </p:cNvSpPr>
          <p:nvPr>
            <p:ph type="sldNum" sz="quarter" idx="12"/>
          </p:nvPr>
        </p:nvSpPr>
        <p:spPr/>
        <p:txBody>
          <a:bodyPr/>
          <a:lstStyle/>
          <a:p>
            <a:fld id="{87352976-170A-4D87-AFBB-61A1F24A8402}" type="slidenum">
              <a:rPr lang="en-US" smtClean="0"/>
              <a:pPr/>
              <a:t>2</a:t>
            </a:fld>
            <a:endParaRPr lang="en-US"/>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mk-MK" sz="2800" b="1" dirty="0" smtClean="0"/>
              <a:t>Осигурена опасност – покриен ризик</a:t>
            </a:r>
            <a:endParaRPr lang="en-US" sz="2800" dirty="0"/>
          </a:p>
        </p:txBody>
      </p:sp>
      <p:sp>
        <p:nvSpPr>
          <p:cNvPr id="3" name="Content Placeholder 2"/>
          <p:cNvSpPr>
            <a:spLocks noGrp="1"/>
          </p:cNvSpPr>
          <p:nvPr>
            <p:ph sz="quarter" idx="1"/>
          </p:nvPr>
        </p:nvSpPr>
        <p:spPr/>
        <p:txBody>
          <a:bodyPr>
            <a:normAutofit fontScale="70000" lnSpcReduction="20000"/>
          </a:bodyPr>
          <a:lstStyle/>
          <a:p>
            <a:pPr>
              <a:buNone/>
            </a:pPr>
            <a:endParaRPr lang="en-US" dirty="0" smtClean="0"/>
          </a:p>
          <a:p>
            <a:pPr lvl="0"/>
            <a:r>
              <a:rPr lang="mk-MK" dirty="0" smtClean="0"/>
              <a:t>Одговорност за штета (материјална или нематеријална) во случај на несреќа предизвикана со моторно возило во движење (сообраќајна незгода).</a:t>
            </a:r>
            <a:endParaRPr lang="en-US" dirty="0" smtClean="0"/>
          </a:p>
          <a:p>
            <a:pPr lvl="0"/>
            <a:r>
              <a:rPr lang="mk-MK" dirty="0" smtClean="0"/>
              <a:t>Осигурувањето од автомобилска одговорност поради штета која сопственикот или корисникот на моторно возило ќе ја причини на трето лице, во судската пракса се јавува како материјална штета и тоа делумно или целосно уништување на возилото, како смрт, телесна повреда, нарушување на здравјето и уништување на други предмети во возилото. </a:t>
            </a:r>
            <a:endParaRPr lang="en-US" dirty="0" smtClean="0"/>
          </a:p>
          <a:p>
            <a:r>
              <a:rPr lang="mk-MK" dirty="0" smtClean="0"/>
              <a:t> Овој вид на одговорност за причинети штети од моторни возила во движење, нашиот Закон за облигациони односи ги смета за посебен вид на одговорност за штета од опасен предмет.  </a:t>
            </a:r>
            <a:endParaRPr lang="en-US" dirty="0" smtClean="0"/>
          </a:p>
          <a:p>
            <a:pPr lvl="0"/>
            <a:r>
              <a:rPr lang="mk-MK" dirty="0" smtClean="0"/>
              <a:t>Одговорноста за овој вид на штета се протега не само на возилата кои се судриле, туку и на штети нанесени на трето лице кое е оштетено во таков случај. </a:t>
            </a:r>
            <a:endParaRPr lang="en-US" dirty="0" smtClean="0"/>
          </a:p>
          <a:p>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87352976-170A-4D87-AFBB-61A1F24A8402}"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28600"/>
            <a:ext cx="8408890" cy="990600"/>
          </a:xfrm>
        </p:spPr>
        <p:txBody>
          <a:bodyPr>
            <a:noAutofit/>
          </a:bodyPr>
          <a:lstStyle/>
          <a:p>
            <a:pPr algn="ctr"/>
            <a:r>
              <a:rPr lang="mk-MK" sz="2800" b="1" dirty="0" smtClean="0"/>
              <a:t>Цели на задолжителното осигурување од авто одговорност</a:t>
            </a:r>
            <a:endParaRPr lang="en-US" sz="2800" dirty="0"/>
          </a:p>
        </p:txBody>
      </p:sp>
      <p:sp>
        <p:nvSpPr>
          <p:cNvPr id="3" name="Content Placeholder 2"/>
          <p:cNvSpPr>
            <a:spLocks noGrp="1"/>
          </p:cNvSpPr>
          <p:nvPr>
            <p:ph sz="quarter" idx="1"/>
          </p:nvPr>
        </p:nvSpPr>
        <p:spPr>
          <a:xfrm>
            <a:off x="612648" y="1600200"/>
            <a:ext cx="8153400" cy="4900634"/>
          </a:xfrm>
        </p:spPr>
        <p:txBody>
          <a:bodyPr>
            <a:normAutofit fontScale="70000" lnSpcReduction="20000"/>
          </a:bodyPr>
          <a:lstStyle/>
          <a:p>
            <a:pPr lvl="0"/>
            <a:r>
              <a:rPr lang="mk-MK" dirty="0" smtClean="0"/>
              <a:t>Развојот на овој вид осигурување, обезбедува сигурност и на штетникот и на оштетениот, индивидуалната одговорност од штетниот настан – сообраќајната незгода се социјализира и ризикот поминува во колективна одговорност на сите осигурени лица</a:t>
            </a:r>
            <a:r>
              <a:rPr lang="en-US" dirty="0" smtClean="0"/>
              <a:t>;</a:t>
            </a:r>
          </a:p>
          <a:p>
            <a:pPr lvl="0"/>
            <a:r>
              <a:rPr lang="mk-MK" dirty="0" smtClean="0"/>
              <a:t>На овој начин се создаваат услови да не се создаваат социјални проблеми кај учесниците  во сообраќајната незгода</a:t>
            </a:r>
            <a:r>
              <a:rPr lang="en-US" dirty="0" smtClean="0"/>
              <a:t>;</a:t>
            </a:r>
          </a:p>
          <a:p>
            <a:pPr lvl="0"/>
            <a:r>
              <a:rPr lang="mk-MK" dirty="0" smtClean="0"/>
              <a:t>Со овој пристап на осигурувањето од автомобилска одговорност </a:t>
            </a:r>
            <a:r>
              <a:rPr lang="en-US" dirty="0" smtClean="0"/>
              <a:t>“</a:t>
            </a:r>
            <a:r>
              <a:rPr lang="mk-MK" dirty="0" smtClean="0"/>
              <a:t>се влијае врз развојот</a:t>
            </a:r>
            <a:r>
              <a:rPr lang="en-US" dirty="0" smtClean="0"/>
              <a:t>”</a:t>
            </a:r>
            <a:r>
              <a:rPr lang="mk-MK" dirty="0" smtClean="0"/>
              <a:t> и на надоместот на нематеријалната штета и се создава сигуреност на оштетените</a:t>
            </a:r>
            <a:r>
              <a:rPr lang="en-US" dirty="0" smtClean="0"/>
              <a:t>;</a:t>
            </a:r>
          </a:p>
          <a:p>
            <a:pPr lvl="0"/>
            <a:r>
              <a:rPr lang="mk-MK" dirty="0" smtClean="0"/>
              <a:t>Развојот на осигурувањето и сигурноста која што тоа ја пружа, има свој одраз и врз бројот на судските спорови по однос надомест на нематеријална и материјална штета. Во смисла на праксата и одговорноста на штетникот, настанатата штета свесно или несвесно се објективизира или релативизира, кога се знае дека зад неа стои осигурителот и се создава </a:t>
            </a:r>
            <a:r>
              <a:rPr lang="en-US" dirty="0" smtClean="0"/>
              <a:t>“</a:t>
            </a:r>
            <a:r>
              <a:rPr lang="mk-MK" dirty="0" smtClean="0"/>
              <a:t>привид</a:t>
            </a:r>
            <a:r>
              <a:rPr lang="en-US" dirty="0" smtClean="0"/>
              <a:t>”</a:t>
            </a:r>
            <a:r>
              <a:rPr lang="mk-MK" dirty="0" smtClean="0"/>
              <a:t> на поделена одговорност. </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87352976-170A-4D87-AFBB-61A1F24A8402}"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mk-MK" sz="2800" b="1" dirty="0" smtClean="0"/>
              <a:t>Дали ги потврдува судската пракса овие цели на задолжителното осигурување</a:t>
            </a:r>
            <a:endParaRPr lang="en-US" sz="2800" dirty="0"/>
          </a:p>
        </p:txBody>
      </p:sp>
      <p:sp>
        <p:nvSpPr>
          <p:cNvPr id="3" name="Content Placeholder 2"/>
          <p:cNvSpPr>
            <a:spLocks noGrp="1"/>
          </p:cNvSpPr>
          <p:nvPr>
            <p:ph sz="quarter" idx="1"/>
          </p:nvPr>
        </p:nvSpPr>
        <p:spPr/>
        <p:txBody>
          <a:bodyPr>
            <a:normAutofit fontScale="70000" lnSpcReduction="20000"/>
          </a:bodyPr>
          <a:lstStyle/>
          <a:p>
            <a:pPr lvl="0"/>
            <a:r>
              <a:rPr lang="mk-MK" dirty="0" smtClean="0"/>
              <a:t>Податоците од Табелата бр.1 укажуваат дека бројот на предметите од година во година во судовите опаѓа, што е добар знак дека се повеќе овие случаи ќе се решаваат по вонсудски пат, преку осигурителните компании.</a:t>
            </a:r>
            <a:endParaRPr lang="en-US" dirty="0" smtClean="0"/>
          </a:p>
          <a:p>
            <a:pPr lvl="0"/>
            <a:r>
              <a:rPr lang="mk-MK" dirty="0" smtClean="0"/>
              <a:t>Нематеријалната штета претставува еден од посложените проблеми за надомест на штета, а сложеноста произлегува од фактот што не постојат објективизирани мерила врз основа на кои ќе се утврди надоместокот, туку истиот се утврдува врз основа на слободната оценка на субјектите овластени да го определуваат тоа, а особено судовите.</a:t>
            </a:r>
            <a:endParaRPr lang="en-US" dirty="0" smtClean="0"/>
          </a:p>
          <a:p>
            <a:pPr lvl="0"/>
            <a:r>
              <a:rPr lang="mk-MK" dirty="0" smtClean="0"/>
              <a:t>Низ судската пракса постојат осетни разлики во висината на надоместокот определен од страна на судовите, иако сите одлучуваат врз основа на законски востановената правна рамка. </a:t>
            </a:r>
            <a:endParaRPr lang="en-US" dirty="0" smtClean="0"/>
          </a:p>
          <a:p>
            <a:pPr lvl="0"/>
            <a:r>
              <a:rPr lang="mk-MK" dirty="0" smtClean="0"/>
              <a:t>Преку приказот на Табела бр.2 и Табела бр.3 направен е обид да се прикажат висината на надоместокот на штетите што по одделни основи се досудени на оштетените лица.</a:t>
            </a:r>
            <a:endParaRPr lang="en-US" dirty="0" smtClean="0"/>
          </a:p>
          <a:p>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87352976-170A-4D87-AFBB-61A1F24A8402}"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mk-MK" sz="2800" b="1" dirty="0" smtClean="0"/>
              <a:t>Воедначување на судската пракса</a:t>
            </a:r>
            <a:endParaRPr lang="en-US" sz="2800" dirty="0"/>
          </a:p>
        </p:txBody>
      </p:sp>
      <p:sp>
        <p:nvSpPr>
          <p:cNvPr id="3" name="Content Placeholder 2"/>
          <p:cNvSpPr>
            <a:spLocks noGrp="1"/>
          </p:cNvSpPr>
          <p:nvPr>
            <p:ph sz="quarter" idx="1"/>
          </p:nvPr>
        </p:nvSpPr>
        <p:spPr>
          <a:xfrm>
            <a:off x="612648" y="1600200"/>
            <a:ext cx="8153400" cy="3971940"/>
          </a:xfrm>
        </p:spPr>
        <p:txBody>
          <a:bodyPr>
            <a:normAutofit fontScale="62500" lnSpcReduction="20000"/>
          </a:bodyPr>
          <a:lstStyle/>
          <a:p>
            <a:pPr lvl="0"/>
            <a:r>
              <a:rPr lang="mk-MK" dirty="0" smtClean="0"/>
              <a:t>Врховниот суд на Република Македонија покрај другите надлежности има за цел да обезбеди единствена примена на законите на подрачјето на Република Македонија.</a:t>
            </a:r>
            <a:endParaRPr lang="en-US" dirty="0" smtClean="0"/>
          </a:p>
          <a:p>
            <a:pPr lvl="0"/>
            <a:r>
              <a:rPr lang="mk-MK" dirty="0" smtClean="0"/>
              <a:t>Бидејќи ние се придржуваме до прокламираниот принцип на законитоста, судот особено внимание му придава на следењето на својата судска пракса и воедначување на истата од одделните судски совети.</a:t>
            </a:r>
            <a:endParaRPr lang="en-US" dirty="0" smtClean="0"/>
          </a:p>
          <a:p>
            <a:pPr lvl="0"/>
            <a:r>
              <a:rPr lang="mk-MK" dirty="0" smtClean="0"/>
              <a:t>При определувањето на висината на правичниот надоместок за настапување на штетите, судот се придржува до слободното судиско убедување.</a:t>
            </a:r>
            <a:endParaRPr lang="en-US" dirty="0" smtClean="0"/>
          </a:p>
          <a:p>
            <a:pPr lvl="0"/>
            <a:r>
              <a:rPr lang="mk-MK" dirty="0" smtClean="0"/>
              <a:t>Овој вид на средби помеѓу претставниците од судството и претставниците од осигурителните компании е одлична прилика да се разменат мислења по однос на утврдувањето на надоместокот на штетата настаната од сообраќајна незгода низ формите на задолжителното осигурување, се со цел да сите ситуации кои настануваат за овој вид на штета, што повеќе да се разрешуваат пред осигурителните компании, а помалку да се продуцираат судски спорови.</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87352976-170A-4D87-AFBB-61A1F24A8402}"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mk-MK" sz="2800" b="1" dirty="0" smtClean="0"/>
              <a:t>Табела </a:t>
            </a:r>
            <a:r>
              <a:rPr lang="mk-MK" sz="2800" b="1" dirty="0" smtClean="0"/>
              <a:t>бр.1</a:t>
            </a:r>
            <a:endParaRPr lang="en-US" sz="2800" dirty="0"/>
          </a:p>
        </p:txBody>
      </p:sp>
      <p:sp>
        <p:nvSpPr>
          <p:cNvPr id="3" name="Content Placeholder 2"/>
          <p:cNvSpPr>
            <a:spLocks noGrp="1"/>
          </p:cNvSpPr>
          <p:nvPr>
            <p:ph sz="quarter" idx="1"/>
          </p:nvPr>
        </p:nvSpPr>
        <p:spPr/>
        <p:txBody>
          <a:bodyPr/>
          <a:lstStyle/>
          <a:p>
            <a:r>
              <a:rPr lang="mk-MK" b="1" dirty="0" smtClean="0"/>
              <a:t>Надомест на штета од Авто одговорност низ праксата на Апелациониот суд Скопје – за период 2009-2011 година</a:t>
            </a:r>
            <a:endParaRPr lang="en-US" dirty="0" smtClean="0"/>
          </a:p>
          <a:p>
            <a:pPr>
              <a:buNone/>
            </a:pPr>
            <a:endParaRPr lang="en-US" dirty="0"/>
          </a:p>
        </p:txBody>
      </p:sp>
      <p:graphicFrame>
        <p:nvGraphicFramePr>
          <p:cNvPr id="4" name="Table 3"/>
          <p:cNvGraphicFramePr>
            <a:graphicFrameLocks noGrp="1"/>
          </p:cNvGraphicFramePr>
          <p:nvPr/>
        </p:nvGraphicFramePr>
        <p:xfrm>
          <a:off x="1000100" y="3571876"/>
          <a:ext cx="7358115" cy="1928826"/>
        </p:xfrm>
        <a:graphic>
          <a:graphicData uri="http://schemas.openxmlformats.org/drawingml/2006/table">
            <a:tbl>
              <a:tblPr firstRow="1" bandRow="1">
                <a:tableStyleId>{5C22544A-7EE6-4342-B048-85BDC9FD1C3A}</a:tableStyleId>
              </a:tblPr>
              <a:tblGrid>
                <a:gridCol w="1471623"/>
                <a:gridCol w="1471623"/>
                <a:gridCol w="1471623"/>
                <a:gridCol w="1471623"/>
                <a:gridCol w="1471623"/>
              </a:tblGrid>
              <a:tr h="642942">
                <a:tc>
                  <a:txBody>
                    <a:bodyPr/>
                    <a:lstStyle/>
                    <a:p>
                      <a:pPr marL="0" marR="0" algn="ctr">
                        <a:spcBef>
                          <a:spcPts val="0"/>
                        </a:spcBef>
                        <a:spcAft>
                          <a:spcPts val="0"/>
                        </a:spcAft>
                      </a:pPr>
                      <a:r>
                        <a:rPr lang="mk-MK" sz="1200" b="1" dirty="0">
                          <a:latin typeface="Calibri"/>
                          <a:ea typeface="Times New Roman"/>
                          <a:cs typeface="Times New Roman"/>
                        </a:rPr>
                        <a:t>Година</a:t>
                      </a:r>
                      <a:endParaRPr lang="en-US" sz="1200" dirty="0">
                        <a:latin typeface="Times New Roman"/>
                        <a:ea typeface="Times New Roman"/>
                        <a:cs typeface="Times New Roman"/>
                      </a:endParaRPr>
                    </a:p>
                  </a:txBody>
                  <a:tcPr marL="68580" marR="68580" marT="0" marB="0" anchor="ctr"/>
                </a:tc>
                <a:tc>
                  <a:txBody>
                    <a:bodyPr/>
                    <a:lstStyle/>
                    <a:p>
                      <a:pPr marL="0" marR="0" algn="ctr">
                        <a:spcBef>
                          <a:spcPts val="0"/>
                        </a:spcBef>
                        <a:spcAft>
                          <a:spcPts val="0"/>
                        </a:spcAft>
                      </a:pPr>
                      <a:r>
                        <a:rPr lang="mk-MK" sz="1200" b="1">
                          <a:latin typeface="Calibri"/>
                          <a:ea typeface="Times New Roman"/>
                          <a:cs typeface="Times New Roman"/>
                        </a:rPr>
                        <a:t>2009</a:t>
                      </a:r>
                      <a:endParaRPr lang="en-US" sz="1200">
                        <a:latin typeface="Times New Roman"/>
                        <a:ea typeface="Times New Roman"/>
                        <a:cs typeface="Times New Roman"/>
                      </a:endParaRPr>
                    </a:p>
                  </a:txBody>
                  <a:tcPr marL="68580" marR="68580" marT="0" marB="0" anchor="ctr"/>
                </a:tc>
                <a:tc>
                  <a:txBody>
                    <a:bodyPr/>
                    <a:lstStyle/>
                    <a:p>
                      <a:pPr marL="0" marR="0" algn="ctr">
                        <a:spcBef>
                          <a:spcPts val="0"/>
                        </a:spcBef>
                        <a:spcAft>
                          <a:spcPts val="0"/>
                        </a:spcAft>
                      </a:pPr>
                      <a:r>
                        <a:rPr lang="mk-MK" sz="1200" b="1">
                          <a:latin typeface="Calibri"/>
                          <a:ea typeface="Times New Roman"/>
                          <a:cs typeface="Times New Roman"/>
                        </a:rPr>
                        <a:t>2010</a:t>
                      </a:r>
                      <a:endParaRPr lang="en-US" sz="1200">
                        <a:latin typeface="Times New Roman"/>
                        <a:ea typeface="Times New Roman"/>
                        <a:cs typeface="Times New Roman"/>
                      </a:endParaRPr>
                    </a:p>
                  </a:txBody>
                  <a:tcPr marL="68580" marR="68580" marT="0" marB="0" anchor="ctr"/>
                </a:tc>
                <a:tc>
                  <a:txBody>
                    <a:bodyPr/>
                    <a:lstStyle/>
                    <a:p>
                      <a:pPr marL="0" marR="0" algn="ctr">
                        <a:spcBef>
                          <a:spcPts val="0"/>
                        </a:spcBef>
                        <a:spcAft>
                          <a:spcPts val="0"/>
                        </a:spcAft>
                      </a:pPr>
                      <a:r>
                        <a:rPr lang="mk-MK" sz="1200" b="1" dirty="0">
                          <a:latin typeface="Calibri"/>
                          <a:ea typeface="Times New Roman"/>
                          <a:cs typeface="Times New Roman"/>
                        </a:rPr>
                        <a:t>2011</a:t>
                      </a:r>
                      <a:endParaRPr lang="en-US" sz="1200" dirty="0">
                        <a:latin typeface="Times New Roman"/>
                        <a:ea typeface="Times New Roman"/>
                        <a:cs typeface="Times New Roman"/>
                      </a:endParaRPr>
                    </a:p>
                  </a:txBody>
                  <a:tcPr marL="68580" marR="68580" marT="0" marB="0" anchor="ctr"/>
                </a:tc>
                <a:tc>
                  <a:txBody>
                    <a:bodyPr/>
                    <a:lstStyle/>
                    <a:p>
                      <a:pPr marL="0" marR="0" algn="ctr">
                        <a:spcBef>
                          <a:spcPts val="0"/>
                        </a:spcBef>
                        <a:spcAft>
                          <a:spcPts val="0"/>
                        </a:spcAft>
                      </a:pPr>
                      <a:r>
                        <a:rPr lang="mk-MK" sz="1200" b="1">
                          <a:latin typeface="Calibri"/>
                          <a:ea typeface="Times New Roman"/>
                          <a:cs typeface="Times New Roman"/>
                        </a:rPr>
                        <a:t>ВКУПНО</a:t>
                      </a:r>
                      <a:endParaRPr lang="en-US" sz="1200">
                        <a:latin typeface="Times New Roman"/>
                        <a:ea typeface="Times New Roman"/>
                        <a:cs typeface="Times New Roman"/>
                      </a:endParaRPr>
                    </a:p>
                  </a:txBody>
                  <a:tcPr marL="68580" marR="68580" marT="0" marB="0" anchor="ctr"/>
                </a:tc>
              </a:tr>
              <a:tr h="642942">
                <a:tc>
                  <a:txBody>
                    <a:bodyPr/>
                    <a:lstStyle/>
                    <a:p>
                      <a:pPr marL="0" marR="0" algn="ctr">
                        <a:spcBef>
                          <a:spcPts val="0"/>
                        </a:spcBef>
                        <a:spcAft>
                          <a:spcPts val="0"/>
                        </a:spcAft>
                      </a:pPr>
                      <a:r>
                        <a:rPr lang="mk-MK" sz="1200" b="1">
                          <a:latin typeface="Calibri"/>
                          <a:ea typeface="Times New Roman"/>
                          <a:cs typeface="Times New Roman"/>
                        </a:rPr>
                        <a:t>ГЖ предмети</a:t>
                      </a:r>
                      <a:endParaRPr lang="en-US" sz="1200">
                        <a:latin typeface="Times New Roman"/>
                        <a:ea typeface="Times New Roman"/>
                        <a:cs typeface="Times New Roman"/>
                      </a:endParaRPr>
                    </a:p>
                  </a:txBody>
                  <a:tcPr marL="68580" marR="68580" marT="0" marB="0" anchor="ctr"/>
                </a:tc>
                <a:tc>
                  <a:txBody>
                    <a:bodyPr/>
                    <a:lstStyle/>
                    <a:p>
                      <a:pPr marL="0" marR="0" algn="ctr">
                        <a:spcBef>
                          <a:spcPts val="0"/>
                        </a:spcBef>
                        <a:spcAft>
                          <a:spcPts val="0"/>
                        </a:spcAft>
                      </a:pPr>
                      <a:r>
                        <a:rPr lang="mk-MK" sz="1200" b="1">
                          <a:latin typeface="Calibri"/>
                          <a:ea typeface="Times New Roman"/>
                          <a:cs typeface="Times New Roman"/>
                        </a:rPr>
                        <a:t>817</a:t>
                      </a:r>
                      <a:endParaRPr lang="en-US" sz="1200">
                        <a:latin typeface="Times New Roman"/>
                        <a:ea typeface="Times New Roman"/>
                        <a:cs typeface="Times New Roman"/>
                      </a:endParaRPr>
                    </a:p>
                  </a:txBody>
                  <a:tcPr marL="68580" marR="68580" marT="0" marB="0" anchor="ctr"/>
                </a:tc>
                <a:tc>
                  <a:txBody>
                    <a:bodyPr/>
                    <a:lstStyle/>
                    <a:p>
                      <a:pPr marL="0" marR="0" algn="ctr">
                        <a:spcBef>
                          <a:spcPts val="0"/>
                        </a:spcBef>
                        <a:spcAft>
                          <a:spcPts val="0"/>
                        </a:spcAft>
                      </a:pPr>
                      <a:r>
                        <a:rPr lang="mk-MK" sz="1200" b="1">
                          <a:latin typeface="Calibri"/>
                          <a:ea typeface="Times New Roman"/>
                          <a:cs typeface="Times New Roman"/>
                        </a:rPr>
                        <a:t>726</a:t>
                      </a:r>
                      <a:endParaRPr lang="en-US" sz="1200">
                        <a:latin typeface="Times New Roman"/>
                        <a:ea typeface="Times New Roman"/>
                        <a:cs typeface="Times New Roman"/>
                      </a:endParaRPr>
                    </a:p>
                  </a:txBody>
                  <a:tcPr marL="68580" marR="68580" marT="0" marB="0" anchor="ctr"/>
                </a:tc>
                <a:tc>
                  <a:txBody>
                    <a:bodyPr/>
                    <a:lstStyle/>
                    <a:p>
                      <a:pPr marL="0" marR="0" algn="ctr">
                        <a:spcBef>
                          <a:spcPts val="0"/>
                        </a:spcBef>
                        <a:spcAft>
                          <a:spcPts val="0"/>
                        </a:spcAft>
                      </a:pPr>
                      <a:r>
                        <a:rPr lang="mk-MK" sz="1200" b="1">
                          <a:latin typeface="Calibri"/>
                          <a:ea typeface="Times New Roman"/>
                          <a:cs typeface="Times New Roman"/>
                        </a:rPr>
                        <a:t>699</a:t>
                      </a:r>
                      <a:endParaRPr lang="en-US" sz="1200">
                        <a:latin typeface="Times New Roman"/>
                        <a:ea typeface="Times New Roman"/>
                        <a:cs typeface="Times New Roman"/>
                      </a:endParaRPr>
                    </a:p>
                  </a:txBody>
                  <a:tcPr marL="68580" marR="68580" marT="0" marB="0" anchor="ctr"/>
                </a:tc>
                <a:tc>
                  <a:txBody>
                    <a:bodyPr/>
                    <a:lstStyle/>
                    <a:p>
                      <a:pPr marL="0" marR="0" algn="ctr">
                        <a:spcBef>
                          <a:spcPts val="0"/>
                        </a:spcBef>
                        <a:spcAft>
                          <a:spcPts val="0"/>
                        </a:spcAft>
                      </a:pPr>
                      <a:r>
                        <a:rPr lang="mk-MK" sz="1200" b="1">
                          <a:latin typeface="Calibri"/>
                          <a:ea typeface="Times New Roman"/>
                          <a:cs typeface="Times New Roman"/>
                        </a:rPr>
                        <a:t>2424</a:t>
                      </a:r>
                      <a:endParaRPr lang="en-US" sz="1200">
                        <a:latin typeface="Times New Roman"/>
                        <a:ea typeface="Times New Roman"/>
                        <a:cs typeface="Times New Roman"/>
                      </a:endParaRPr>
                    </a:p>
                  </a:txBody>
                  <a:tcPr marL="68580" marR="68580" marT="0" marB="0" anchor="ctr"/>
                </a:tc>
              </a:tr>
              <a:tr h="642942">
                <a:tc>
                  <a:txBody>
                    <a:bodyPr/>
                    <a:lstStyle/>
                    <a:p>
                      <a:pPr marL="0" marR="0" algn="ctr">
                        <a:spcBef>
                          <a:spcPts val="0"/>
                        </a:spcBef>
                        <a:spcAft>
                          <a:spcPts val="0"/>
                        </a:spcAft>
                      </a:pPr>
                      <a:r>
                        <a:rPr lang="mk-MK" sz="1200" b="1">
                          <a:latin typeface="Calibri"/>
                          <a:ea typeface="Times New Roman"/>
                          <a:cs typeface="Times New Roman"/>
                        </a:rPr>
                        <a:t>ТСЖ</a:t>
                      </a:r>
                      <a:endParaRPr lang="en-US" sz="1200">
                        <a:latin typeface="Times New Roman"/>
                        <a:ea typeface="Times New Roman"/>
                        <a:cs typeface="Times New Roman"/>
                      </a:endParaRPr>
                    </a:p>
                    <a:p>
                      <a:pPr marL="0" marR="0" algn="ctr">
                        <a:spcBef>
                          <a:spcPts val="0"/>
                        </a:spcBef>
                        <a:spcAft>
                          <a:spcPts val="0"/>
                        </a:spcAft>
                      </a:pPr>
                      <a:r>
                        <a:rPr lang="mk-MK" sz="1200" b="1">
                          <a:latin typeface="Calibri"/>
                          <a:ea typeface="Times New Roman"/>
                          <a:cs typeface="Times New Roman"/>
                        </a:rPr>
                        <a:t>предмети</a:t>
                      </a:r>
                      <a:endParaRPr lang="en-US" sz="1200">
                        <a:latin typeface="Times New Roman"/>
                        <a:ea typeface="Times New Roman"/>
                        <a:cs typeface="Times New Roman"/>
                      </a:endParaRPr>
                    </a:p>
                  </a:txBody>
                  <a:tcPr marL="68580" marR="68580" marT="0" marB="0" anchor="ctr"/>
                </a:tc>
                <a:tc>
                  <a:txBody>
                    <a:bodyPr/>
                    <a:lstStyle/>
                    <a:p>
                      <a:pPr marL="0" marR="0" algn="ctr">
                        <a:spcBef>
                          <a:spcPts val="0"/>
                        </a:spcBef>
                        <a:spcAft>
                          <a:spcPts val="0"/>
                        </a:spcAft>
                      </a:pPr>
                      <a:r>
                        <a:rPr lang="mk-MK" sz="1200" b="1">
                          <a:latin typeface="Calibri"/>
                          <a:ea typeface="Times New Roman"/>
                          <a:cs typeface="Times New Roman"/>
                        </a:rPr>
                        <a:t>----</a:t>
                      </a:r>
                      <a:endParaRPr lang="en-US" sz="1200">
                        <a:latin typeface="Times New Roman"/>
                        <a:ea typeface="Times New Roman"/>
                        <a:cs typeface="Times New Roman"/>
                      </a:endParaRPr>
                    </a:p>
                  </a:txBody>
                  <a:tcPr marL="68580" marR="68580" marT="0" marB="0" anchor="ctr"/>
                </a:tc>
                <a:tc>
                  <a:txBody>
                    <a:bodyPr/>
                    <a:lstStyle/>
                    <a:p>
                      <a:pPr marL="0" marR="0" algn="ctr">
                        <a:spcBef>
                          <a:spcPts val="0"/>
                        </a:spcBef>
                        <a:spcAft>
                          <a:spcPts val="0"/>
                        </a:spcAft>
                      </a:pPr>
                      <a:r>
                        <a:rPr lang="mk-MK" sz="1200" b="1">
                          <a:latin typeface="Calibri"/>
                          <a:ea typeface="Times New Roman"/>
                          <a:cs typeface="Times New Roman"/>
                        </a:rPr>
                        <a:t>----</a:t>
                      </a:r>
                      <a:endParaRPr lang="en-US" sz="1200">
                        <a:latin typeface="Times New Roman"/>
                        <a:ea typeface="Times New Roman"/>
                        <a:cs typeface="Times New Roman"/>
                      </a:endParaRPr>
                    </a:p>
                  </a:txBody>
                  <a:tcPr marL="68580" marR="68580" marT="0" marB="0" anchor="ctr"/>
                </a:tc>
                <a:tc>
                  <a:txBody>
                    <a:bodyPr/>
                    <a:lstStyle/>
                    <a:p>
                      <a:pPr marL="0" marR="0" algn="ctr">
                        <a:spcBef>
                          <a:spcPts val="0"/>
                        </a:spcBef>
                        <a:spcAft>
                          <a:spcPts val="0"/>
                        </a:spcAft>
                      </a:pPr>
                      <a:r>
                        <a:rPr lang="mk-MK" sz="1200" b="1">
                          <a:latin typeface="Calibri"/>
                          <a:ea typeface="Times New Roman"/>
                          <a:cs typeface="Times New Roman"/>
                        </a:rPr>
                        <a:t>101</a:t>
                      </a:r>
                      <a:endParaRPr lang="en-US" sz="1200">
                        <a:latin typeface="Times New Roman"/>
                        <a:ea typeface="Times New Roman"/>
                        <a:cs typeface="Times New Roman"/>
                      </a:endParaRPr>
                    </a:p>
                  </a:txBody>
                  <a:tcPr marL="68580" marR="68580" marT="0" marB="0" anchor="ctr"/>
                </a:tc>
                <a:tc>
                  <a:txBody>
                    <a:bodyPr/>
                    <a:lstStyle/>
                    <a:p>
                      <a:pPr marL="0" marR="0" algn="ctr">
                        <a:spcBef>
                          <a:spcPts val="0"/>
                        </a:spcBef>
                        <a:spcAft>
                          <a:spcPts val="0"/>
                        </a:spcAft>
                      </a:pPr>
                      <a:r>
                        <a:rPr lang="mk-MK" sz="1200" b="1" dirty="0">
                          <a:latin typeface="Calibri"/>
                          <a:ea typeface="Times New Roman"/>
                          <a:cs typeface="Times New Roman"/>
                        </a:rPr>
                        <a:t>101</a:t>
                      </a:r>
                      <a:endParaRPr lang="en-US" sz="1200" dirty="0">
                        <a:latin typeface="Times New Roman"/>
                        <a:ea typeface="Times New Roman"/>
                        <a:cs typeface="Times New Roman"/>
                      </a:endParaRPr>
                    </a:p>
                  </a:txBody>
                  <a:tcPr marL="68580" marR="68580" marT="0" marB="0" anchor="ctr"/>
                </a:tc>
              </a:tr>
            </a:tbl>
          </a:graphicData>
        </a:graphic>
      </p:graphicFrame>
      <p:sp>
        <p:nvSpPr>
          <p:cNvPr id="5" name="Slide Number Placeholder 4"/>
          <p:cNvSpPr>
            <a:spLocks noGrp="1"/>
          </p:cNvSpPr>
          <p:nvPr>
            <p:ph type="sldNum" sz="quarter" idx="12"/>
          </p:nvPr>
        </p:nvSpPr>
        <p:spPr/>
        <p:txBody>
          <a:bodyPr>
            <a:normAutofit fontScale="85000" lnSpcReduction="20000"/>
          </a:bodyPr>
          <a:lstStyle/>
          <a:p>
            <a:fld id="{87352976-170A-4D87-AFBB-61A1F24A8402}"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mk-MK" sz="2800" b="1" dirty="0" smtClean="0"/>
              <a:t>Табела</a:t>
            </a:r>
            <a:r>
              <a:rPr lang="en-US" sz="2800" b="1" dirty="0" smtClean="0"/>
              <a:t>.2</a:t>
            </a:r>
            <a:endParaRPr lang="en-US" sz="2800" dirty="0"/>
          </a:p>
        </p:txBody>
      </p:sp>
      <p:sp>
        <p:nvSpPr>
          <p:cNvPr id="3" name="Content Placeholder 2"/>
          <p:cNvSpPr>
            <a:spLocks noGrp="1"/>
          </p:cNvSpPr>
          <p:nvPr>
            <p:ph sz="quarter" idx="1"/>
          </p:nvPr>
        </p:nvSpPr>
        <p:spPr>
          <a:xfrm>
            <a:off x="642910" y="1643050"/>
            <a:ext cx="8153400" cy="4924428"/>
          </a:xfrm>
        </p:spPr>
        <p:txBody>
          <a:bodyPr/>
          <a:lstStyle/>
          <a:p>
            <a:r>
              <a:rPr lang="mk-MK" sz="1800" b="1" dirty="0" smtClean="0"/>
              <a:t>Анализа на досудена надомест на штета од Авто одговорност од Апелациониот суд Скопје за период 2009-2011 </a:t>
            </a:r>
            <a:r>
              <a:rPr lang="mk-MK" sz="1800" b="1" dirty="0" smtClean="0"/>
              <a:t>година</a:t>
            </a:r>
            <a:endParaRPr lang="en-US" sz="1800" b="1" dirty="0" smtClean="0"/>
          </a:p>
          <a:p>
            <a:endParaRPr lang="en-US" sz="1800" b="1" dirty="0" smtClean="0"/>
          </a:p>
          <a:p>
            <a:endParaRPr lang="en-US" sz="1800" dirty="0" smtClean="0"/>
          </a:p>
          <a:p>
            <a:endParaRPr lang="en-US" sz="1800" dirty="0" smtClean="0"/>
          </a:p>
          <a:p>
            <a:endParaRPr lang="en-US" sz="1800" dirty="0" smtClean="0"/>
          </a:p>
          <a:p>
            <a:pPr>
              <a:buNone/>
            </a:pPr>
            <a:endParaRPr lang="en-US" sz="1800" dirty="0" smtClean="0"/>
          </a:p>
          <a:p>
            <a:endParaRPr lang="en-US" sz="1800" dirty="0" smtClean="0"/>
          </a:p>
          <a:p>
            <a:endParaRPr lang="en-US" sz="1800" dirty="0" smtClean="0"/>
          </a:p>
          <a:p>
            <a:endParaRPr lang="en-US" sz="1800" dirty="0" smtClean="0"/>
          </a:p>
          <a:p>
            <a:r>
              <a:rPr lang="mk-MK" sz="1200" dirty="0" smtClean="0"/>
              <a:t>Анализата </a:t>
            </a:r>
            <a:r>
              <a:rPr lang="mk-MK" sz="1200" dirty="0" smtClean="0"/>
              <a:t>е изготвена врз основа на увид во правосилни пресуди на Апелациониот суд Скопје, избрани по случаен избор, и тоа</a:t>
            </a:r>
            <a:r>
              <a:rPr lang="en-US" sz="1200" dirty="0" smtClean="0"/>
              <a:t>:</a:t>
            </a:r>
          </a:p>
          <a:p>
            <a:pPr lvl="0"/>
            <a:r>
              <a:rPr lang="mk-MK" sz="1200" dirty="0" smtClean="0"/>
              <a:t>Гж.бр.5398/09</a:t>
            </a:r>
            <a:r>
              <a:rPr lang="en-US" sz="1200" dirty="0" smtClean="0"/>
              <a:t>; </a:t>
            </a:r>
            <a:r>
              <a:rPr lang="mk-MK" sz="1200" dirty="0" smtClean="0"/>
              <a:t>Гж.бр.2281/10</a:t>
            </a:r>
            <a:r>
              <a:rPr lang="en-US" sz="1200" dirty="0" smtClean="0"/>
              <a:t>;</a:t>
            </a:r>
            <a:r>
              <a:rPr lang="mk-MK" sz="1200" dirty="0" smtClean="0"/>
              <a:t> Гж.бр.3228/10</a:t>
            </a:r>
            <a:r>
              <a:rPr lang="en-US" sz="1200" dirty="0" smtClean="0"/>
              <a:t>;</a:t>
            </a:r>
            <a:r>
              <a:rPr lang="mk-MK" sz="1200" dirty="0" smtClean="0"/>
              <a:t> Гж.бр.4229/10</a:t>
            </a:r>
            <a:r>
              <a:rPr lang="en-US" sz="1200" dirty="0" smtClean="0"/>
              <a:t>;</a:t>
            </a:r>
            <a:r>
              <a:rPr lang="mk-MK" sz="1200" dirty="0" smtClean="0"/>
              <a:t> Гж.бр.2286/10</a:t>
            </a:r>
            <a:r>
              <a:rPr lang="en-US" sz="1200" dirty="0" smtClean="0"/>
              <a:t>;</a:t>
            </a:r>
            <a:r>
              <a:rPr lang="mk-MK" sz="1200" dirty="0" smtClean="0"/>
              <a:t> Гж.бр.2314/10</a:t>
            </a:r>
            <a:r>
              <a:rPr lang="en-US" sz="1200" dirty="0" smtClean="0"/>
              <a:t>;</a:t>
            </a:r>
            <a:r>
              <a:rPr lang="mk-MK" sz="1200" dirty="0" smtClean="0"/>
              <a:t> Гж.бр.1904/09</a:t>
            </a:r>
            <a:r>
              <a:rPr lang="en-US" sz="1200" dirty="0" smtClean="0"/>
              <a:t>;</a:t>
            </a:r>
            <a:r>
              <a:rPr lang="mk-MK" sz="1200" dirty="0" smtClean="0"/>
              <a:t> Гж.бр.460/09</a:t>
            </a:r>
            <a:r>
              <a:rPr lang="en-US" sz="1200" dirty="0" smtClean="0"/>
              <a:t>;</a:t>
            </a:r>
            <a:r>
              <a:rPr lang="mk-MK" sz="1200" dirty="0" smtClean="0"/>
              <a:t> Гж.бр.4839/08</a:t>
            </a:r>
            <a:r>
              <a:rPr lang="en-US" sz="1200" dirty="0" smtClean="0"/>
              <a:t>;</a:t>
            </a:r>
            <a:r>
              <a:rPr lang="mk-MK" sz="1200" dirty="0" smtClean="0"/>
              <a:t> Гж.бр.2278/10</a:t>
            </a:r>
            <a:r>
              <a:rPr lang="en-US" sz="1200" dirty="0" smtClean="0"/>
              <a:t>;</a:t>
            </a:r>
            <a:r>
              <a:rPr lang="mk-MK" sz="1200" dirty="0" smtClean="0"/>
              <a:t> Гж.бр.2283/10</a:t>
            </a:r>
            <a:r>
              <a:rPr lang="en-US" sz="1200" dirty="0" smtClean="0"/>
              <a:t>;</a:t>
            </a:r>
            <a:r>
              <a:rPr lang="mk-MK" sz="1200" dirty="0" smtClean="0"/>
              <a:t> Гж.бр.2277/10</a:t>
            </a:r>
            <a:r>
              <a:rPr lang="en-US" sz="1200" dirty="0" smtClean="0"/>
              <a:t>;</a:t>
            </a:r>
            <a:r>
              <a:rPr lang="mk-MK" sz="1200" dirty="0" smtClean="0"/>
              <a:t> Гж.бр.2283/10</a:t>
            </a:r>
            <a:r>
              <a:rPr lang="en-US" sz="1200" dirty="0" smtClean="0"/>
              <a:t>;</a:t>
            </a:r>
            <a:r>
              <a:rPr lang="mk-MK" sz="1200" dirty="0" smtClean="0"/>
              <a:t> Гж.бр.6946/09</a:t>
            </a:r>
            <a:r>
              <a:rPr lang="en-US" sz="1200" dirty="0" smtClean="0"/>
              <a:t>;</a:t>
            </a:r>
            <a:r>
              <a:rPr lang="mk-MK" sz="1200" dirty="0" smtClean="0"/>
              <a:t> Гж.бр.3901/08</a:t>
            </a:r>
            <a:r>
              <a:rPr lang="en-US" sz="1200" dirty="0" smtClean="0"/>
              <a:t>;</a:t>
            </a:r>
            <a:r>
              <a:rPr lang="mk-MK" sz="1200" dirty="0" smtClean="0"/>
              <a:t> Гж.бр.3398/09</a:t>
            </a:r>
            <a:r>
              <a:rPr lang="en-US" sz="1200" dirty="0" smtClean="0"/>
              <a:t>;</a:t>
            </a:r>
            <a:r>
              <a:rPr lang="mk-MK" sz="1200" dirty="0" smtClean="0"/>
              <a:t> Гж.бр.3105/09</a:t>
            </a:r>
            <a:r>
              <a:rPr lang="en-US" sz="1200" dirty="0" smtClean="0"/>
              <a:t>;</a:t>
            </a:r>
            <a:r>
              <a:rPr lang="mk-MK" sz="1200" dirty="0" smtClean="0"/>
              <a:t> Гж.бр.6949/09</a:t>
            </a:r>
            <a:r>
              <a:rPr lang="en-US" sz="1200" dirty="0" smtClean="0"/>
              <a:t>;</a:t>
            </a:r>
            <a:r>
              <a:rPr lang="mk-MK" sz="1200" dirty="0" smtClean="0"/>
              <a:t> Гж.бр.4503/10</a:t>
            </a:r>
            <a:r>
              <a:rPr lang="en-US" sz="1200" dirty="0" smtClean="0"/>
              <a:t>;</a:t>
            </a:r>
            <a:r>
              <a:rPr lang="mk-MK" sz="1200" dirty="0" smtClean="0"/>
              <a:t> Гж.бр.3899/08</a:t>
            </a:r>
            <a:r>
              <a:rPr lang="en-US" sz="1200" dirty="0" smtClean="0"/>
              <a:t>;</a:t>
            </a:r>
            <a:r>
              <a:rPr lang="mk-MK" sz="1200" dirty="0" smtClean="0"/>
              <a:t> Гж.бр.2010/08</a:t>
            </a:r>
            <a:r>
              <a:rPr lang="en-US" sz="1200" dirty="0" smtClean="0"/>
              <a:t>;</a:t>
            </a:r>
          </a:p>
          <a:p>
            <a:endParaRPr lang="en-US" sz="1800" dirty="0" smtClean="0"/>
          </a:p>
          <a:p>
            <a:pPr>
              <a:buNone/>
            </a:pPr>
            <a:endParaRPr lang="en-US" dirty="0"/>
          </a:p>
        </p:txBody>
      </p:sp>
      <p:graphicFrame>
        <p:nvGraphicFramePr>
          <p:cNvPr id="6" name="Table 5"/>
          <p:cNvGraphicFramePr>
            <a:graphicFrameLocks noGrp="1"/>
          </p:cNvGraphicFramePr>
          <p:nvPr/>
        </p:nvGraphicFramePr>
        <p:xfrm>
          <a:off x="357158" y="2428868"/>
          <a:ext cx="8572560" cy="2743200"/>
        </p:xfrm>
        <a:graphic>
          <a:graphicData uri="http://schemas.openxmlformats.org/drawingml/2006/table">
            <a:tbl>
              <a:tblPr firstRow="1" bandRow="1">
                <a:tableStyleId>{5C22544A-7EE6-4342-B048-85BDC9FD1C3A}</a:tableStyleId>
              </a:tblPr>
              <a:tblGrid>
                <a:gridCol w="4286280"/>
                <a:gridCol w="4286280"/>
              </a:tblGrid>
              <a:tr h="674370">
                <a:tc>
                  <a:txBody>
                    <a:bodyPr/>
                    <a:lstStyle/>
                    <a:p>
                      <a:pPr marL="0" marR="0">
                        <a:spcBef>
                          <a:spcPts val="0"/>
                        </a:spcBef>
                        <a:spcAft>
                          <a:spcPts val="0"/>
                        </a:spcAft>
                      </a:pPr>
                      <a:r>
                        <a:rPr lang="en-GB" sz="1100" b="1" dirty="0">
                          <a:latin typeface="Calibri"/>
                          <a:ea typeface="Times New Roman"/>
                        </a:rPr>
                        <a:t>1)</a:t>
                      </a:r>
                      <a:r>
                        <a:rPr lang="mk-MK" sz="1200" b="1" dirty="0">
                          <a:latin typeface="Calibri"/>
                          <a:ea typeface="Times New Roman"/>
                        </a:rPr>
                        <a:t> за претрпен бол (слаб, среден и јак интензитет)</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GB" sz="1100" b="1">
                          <a:latin typeface="Calibri"/>
                          <a:ea typeface="Times New Roman"/>
                        </a:rPr>
                        <a:t>Износи во денари </a:t>
                      </a:r>
                      <a:r>
                        <a:rPr lang="mk-MK" sz="1200" b="1">
                          <a:latin typeface="Calibri"/>
                          <a:ea typeface="Times New Roman"/>
                        </a:rPr>
                        <a:t>37.500</a:t>
                      </a:r>
                      <a:r>
                        <a:rPr lang="en-US" sz="1200" b="1">
                          <a:latin typeface="Calibri"/>
                          <a:ea typeface="Times New Roman"/>
                        </a:rPr>
                        <a:t>; 40.000; 25.000; 90.000; 300.000; 100.000; 200.000; 300.000; 150.000; 100.000; 20.000; 20.000; 20.000; 225.000; 200.000; 60.000; 140.000; 210.000; 30.000; 40.000; 200.000;</a:t>
                      </a:r>
                      <a:endParaRPr lang="en-US" sz="1200">
                        <a:latin typeface="Times New Roman"/>
                        <a:ea typeface="Times New Roman"/>
                      </a:endParaRPr>
                    </a:p>
                  </a:txBody>
                  <a:tcPr marL="68580" marR="68580" marT="0" marB="0"/>
                </a:tc>
              </a:tr>
              <a:tr h="674370">
                <a:tc>
                  <a:txBody>
                    <a:bodyPr/>
                    <a:lstStyle/>
                    <a:p>
                      <a:pPr marL="0" marR="0">
                        <a:spcBef>
                          <a:spcPts val="0"/>
                        </a:spcBef>
                        <a:spcAft>
                          <a:spcPts val="0"/>
                        </a:spcAft>
                      </a:pPr>
                      <a:r>
                        <a:rPr lang="en-GB" sz="1100" b="1" dirty="0">
                          <a:latin typeface="Calibri"/>
                          <a:ea typeface="Times New Roman"/>
                        </a:rPr>
                        <a:t>2)</a:t>
                      </a:r>
                      <a:r>
                        <a:rPr lang="mk-MK" sz="1200" b="1" dirty="0">
                          <a:latin typeface="Calibri"/>
                          <a:ea typeface="Times New Roman"/>
                        </a:rPr>
                        <a:t> за претрпен страв (слаб, среден и силен)</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mk-MK" sz="1200" b="1">
                          <a:latin typeface="Calibri"/>
                          <a:ea typeface="Times New Roman"/>
                        </a:rPr>
                        <a:t>25.000</a:t>
                      </a:r>
                      <a:r>
                        <a:rPr lang="en-US" sz="1200" b="1">
                          <a:latin typeface="Calibri"/>
                          <a:ea typeface="Times New Roman"/>
                        </a:rPr>
                        <a:t>; 30.000; 15.000; 50.000; 200.000; 100.000; 100.000; 200.000; 100.000; 80.000; 40.000; 30.000; 20.000; 20.000; 20.000; 150.000; 200.000; 50.000; 105.000; 140.000; 20.000; 30.000; 200.000; </a:t>
                      </a:r>
                      <a:endParaRPr lang="en-US" sz="1200">
                        <a:latin typeface="Times New Roman"/>
                        <a:ea typeface="Times New Roman"/>
                      </a:endParaRPr>
                    </a:p>
                  </a:txBody>
                  <a:tcPr marL="68580" marR="68580" marT="0" marB="0"/>
                </a:tc>
              </a:tr>
              <a:tr h="674370">
                <a:tc>
                  <a:txBody>
                    <a:bodyPr/>
                    <a:lstStyle/>
                    <a:p>
                      <a:pPr marL="0" marR="0">
                        <a:spcBef>
                          <a:spcPts val="0"/>
                        </a:spcBef>
                        <a:spcAft>
                          <a:spcPts val="0"/>
                        </a:spcAft>
                      </a:pPr>
                      <a:r>
                        <a:rPr lang="en-GB" sz="1100" b="1" dirty="0">
                          <a:latin typeface="Calibri"/>
                          <a:ea typeface="Times New Roman"/>
                        </a:rPr>
                        <a:t>3)</a:t>
                      </a:r>
                      <a:r>
                        <a:rPr lang="mk-MK" sz="1200" b="1" dirty="0">
                          <a:latin typeface="Calibri"/>
                          <a:ea typeface="Times New Roman"/>
                        </a:rPr>
                        <a:t> за душевни болки поради намалена општа животна активност</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mk-MK" sz="1200" b="1">
                          <a:latin typeface="Calibri"/>
                          <a:ea typeface="Times New Roman"/>
                        </a:rPr>
                        <a:t>50</a:t>
                      </a:r>
                      <a:r>
                        <a:rPr lang="en-US" sz="1200" b="1">
                          <a:latin typeface="Calibri"/>
                          <a:ea typeface="Times New Roman"/>
                        </a:rPr>
                        <a:t>.000; 40.000; 30.000; 100.000; 400.000; 150.000; 200.000; 450.000; 300.000; 200.000; 50.000; 30.000; 10.000; 30.000; 600.000; 300.000; 80.000; 210.000; 280.000; 40.000; 40.000; 300.000;</a:t>
                      </a:r>
                      <a:endParaRPr lang="en-US" sz="1200">
                        <a:latin typeface="Times New Roman"/>
                        <a:ea typeface="Times New Roman"/>
                      </a:endParaRPr>
                    </a:p>
                  </a:txBody>
                  <a:tcPr marL="68580" marR="68580" marT="0" marB="0"/>
                </a:tc>
              </a:tr>
              <a:tr h="505777">
                <a:tc>
                  <a:txBody>
                    <a:bodyPr/>
                    <a:lstStyle/>
                    <a:p>
                      <a:pPr marL="0" marR="0">
                        <a:spcBef>
                          <a:spcPts val="0"/>
                        </a:spcBef>
                        <a:spcAft>
                          <a:spcPts val="0"/>
                        </a:spcAft>
                      </a:pPr>
                      <a:r>
                        <a:rPr lang="en-GB" sz="1100" b="1">
                          <a:latin typeface="Calibri"/>
                          <a:ea typeface="Times New Roman"/>
                        </a:rPr>
                        <a:t>4)</a:t>
                      </a:r>
                      <a:r>
                        <a:rPr lang="mk-MK" sz="1200" b="1">
                          <a:latin typeface="Calibri"/>
                          <a:ea typeface="Times New Roman"/>
                        </a:rPr>
                        <a:t> за нагрденост </a:t>
                      </a:r>
                      <a:endParaRPr lang="en-US" sz="1200">
                        <a:latin typeface="Times New Roman"/>
                        <a:ea typeface="Times New Roman"/>
                      </a:endParaRPr>
                    </a:p>
                  </a:txBody>
                  <a:tcPr marL="68580" marR="68580" marT="0" marB="0"/>
                </a:tc>
                <a:tc>
                  <a:txBody>
                    <a:bodyPr/>
                    <a:lstStyle/>
                    <a:p>
                      <a:pPr marL="0" marR="0">
                        <a:spcBef>
                          <a:spcPts val="0"/>
                        </a:spcBef>
                        <a:spcAft>
                          <a:spcPts val="0"/>
                        </a:spcAft>
                      </a:pPr>
                      <a:r>
                        <a:rPr lang="en-US" sz="1200" b="1" dirty="0">
                          <a:latin typeface="Calibri"/>
                          <a:ea typeface="Times New Roman"/>
                        </a:rPr>
                        <a:t>---; ---; ---; 50.000; 30.000; 50.000; 50.000; 200.000; 80.000; 20.000; ---; </a:t>
                      </a:r>
                      <a:endParaRPr lang="en-US" sz="1200" dirty="0">
                        <a:latin typeface="Times New Roman"/>
                        <a:ea typeface="Times New Roman"/>
                      </a:endParaRPr>
                    </a:p>
                    <a:p>
                      <a:pPr marL="0" marR="0">
                        <a:spcBef>
                          <a:spcPts val="0"/>
                        </a:spcBef>
                        <a:spcAft>
                          <a:spcPts val="0"/>
                        </a:spcAft>
                      </a:pPr>
                      <a:r>
                        <a:rPr lang="en-US" sz="1200" b="1" dirty="0">
                          <a:latin typeface="Calibri"/>
                          <a:ea typeface="Times New Roman"/>
                        </a:rPr>
                        <a:t>---; ---; ---; 150.000; 100.000; 70.000; 70.000; ---; ---; ---; </a:t>
                      </a:r>
                      <a:endParaRPr lang="en-US" sz="1200" dirty="0">
                        <a:latin typeface="Times New Roman"/>
                        <a:ea typeface="Times New Roman"/>
                      </a:endParaRPr>
                    </a:p>
                  </a:txBody>
                  <a:tcPr marL="68580" marR="68580" marT="0" marB="0"/>
                </a:tc>
              </a:tr>
            </a:tbl>
          </a:graphicData>
        </a:graphic>
      </p:graphicFrame>
      <p:sp>
        <p:nvSpPr>
          <p:cNvPr id="7" name="Slide Number Placeholder 6"/>
          <p:cNvSpPr>
            <a:spLocks noGrp="1"/>
          </p:cNvSpPr>
          <p:nvPr>
            <p:ph type="sldNum" sz="quarter" idx="12"/>
          </p:nvPr>
        </p:nvSpPr>
        <p:spPr/>
        <p:txBody>
          <a:bodyPr>
            <a:normAutofit fontScale="85000" lnSpcReduction="20000"/>
          </a:bodyPr>
          <a:lstStyle/>
          <a:p>
            <a:fld id="{87352976-170A-4D87-AFBB-61A1F24A8402}"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mk-MK" sz="2800" b="1" dirty="0" smtClean="0"/>
              <a:t>Табела</a:t>
            </a:r>
            <a:r>
              <a:rPr lang="en-US" sz="2800" b="1" dirty="0" smtClean="0"/>
              <a:t>.3</a:t>
            </a:r>
            <a:endParaRPr lang="en-US" sz="2800" dirty="0"/>
          </a:p>
        </p:txBody>
      </p:sp>
      <p:sp>
        <p:nvSpPr>
          <p:cNvPr id="3" name="Content Placeholder 2"/>
          <p:cNvSpPr>
            <a:spLocks noGrp="1"/>
          </p:cNvSpPr>
          <p:nvPr>
            <p:ph sz="quarter" idx="1"/>
          </p:nvPr>
        </p:nvSpPr>
        <p:spPr>
          <a:xfrm>
            <a:off x="642910" y="1643050"/>
            <a:ext cx="8153400" cy="4924428"/>
          </a:xfrm>
        </p:spPr>
        <p:txBody>
          <a:bodyPr>
            <a:normAutofit/>
          </a:bodyPr>
          <a:lstStyle/>
          <a:p>
            <a:r>
              <a:rPr lang="mk-MK" sz="1600" b="1" dirty="0" smtClean="0"/>
              <a:t>Висина на надоместоци на штета досудени во предмети одлучувани по Ревизија на Врховниот суд на Република Македонија за период од 2005-2009 година</a:t>
            </a:r>
            <a:endParaRPr lang="en-US" sz="1600" dirty="0" smtClean="0"/>
          </a:p>
          <a:p>
            <a:endParaRPr lang="en-US" sz="1800" b="1" dirty="0" smtClean="0"/>
          </a:p>
          <a:p>
            <a:endParaRPr lang="en-US" sz="1800" dirty="0" smtClean="0"/>
          </a:p>
          <a:p>
            <a:endParaRPr lang="en-US" sz="1800" dirty="0" smtClean="0"/>
          </a:p>
          <a:p>
            <a:endParaRPr lang="en-US" sz="1800" dirty="0" smtClean="0"/>
          </a:p>
          <a:p>
            <a:pPr>
              <a:buNone/>
            </a:pPr>
            <a:endParaRPr lang="en-US" sz="1800" dirty="0" smtClean="0"/>
          </a:p>
          <a:p>
            <a:endParaRPr lang="en-US" sz="1800" dirty="0" smtClean="0"/>
          </a:p>
          <a:p>
            <a:endParaRPr lang="en-US" sz="1800" dirty="0" smtClean="0"/>
          </a:p>
          <a:p>
            <a:endParaRPr lang="en-US" sz="1800" dirty="0" smtClean="0"/>
          </a:p>
          <a:p>
            <a:r>
              <a:rPr lang="en-GB" sz="1200" dirty="0" err="1" smtClean="0"/>
              <a:t>За</a:t>
            </a:r>
            <a:r>
              <a:rPr lang="en-GB" sz="1200" dirty="0" smtClean="0"/>
              <a:t> </a:t>
            </a:r>
            <a:r>
              <a:rPr lang="en-GB" sz="1200" dirty="0" err="1" smtClean="0"/>
              <a:t>потребите</a:t>
            </a:r>
            <a:r>
              <a:rPr lang="en-GB" sz="1200" dirty="0" smtClean="0"/>
              <a:t> </a:t>
            </a:r>
            <a:r>
              <a:rPr lang="en-GB" sz="1200" dirty="0" err="1" smtClean="0"/>
              <a:t>на</a:t>
            </a:r>
            <a:r>
              <a:rPr lang="en-GB" sz="1200" dirty="0" smtClean="0"/>
              <a:t> </a:t>
            </a:r>
            <a:r>
              <a:rPr lang="en-GB" sz="1200" dirty="0" err="1" smtClean="0"/>
              <a:t>судската</a:t>
            </a:r>
            <a:r>
              <a:rPr lang="en-GB" sz="1200" dirty="0" smtClean="0"/>
              <a:t> </a:t>
            </a:r>
            <a:r>
              <a:rPr lang="en-GB" sz="1200" dirty="0" err="1" smtClean="0"/>
              <a:t>пракса</a:t>
            </a:r>
            <a:r>
              <a:rPr lang="en-GB" sz="1200" dirty="0" smtClean="0"/>
              <a:t> </a:t>
            </a:r>
            <a:r>
              <a:rPr lang="en-GB" sz="1200" dirty="0" err="1" smtClean="0"/>
              <a:t>анализирани</a:t>
            </a:r>
            <a:r>
              <a:rPr lang="en-GB" sz="1200" dirty="0" smtClean="0"/>
              <a:t> </a:t>
            </a:r>
            <a:r>
              <a:rPr lang="en-GB" sz="1200" dirty="0" err="1" smtClean="0"/>
              <a:t>се</a:t>
            </a:r>
            <a:r>
              <a:rPr lang="en-GB" sz="1200" dirty="0" smtClean="0"/>
              <a:t>:</a:t>
            </a:r>
            <a:endParaRPr lang="en-US" sz="1200" dirty="0" smtClean="0"/>
          </a:p>
          <a:p>
            <a:pPr lvl="0"/>
            <a:r>
              <a:rPr lang="en-GB" sz="1200" dirty="0" smtClean="0"/>
              <a:t>Рев.бр.562/05, Рев.бр.530/06, Рев.бр.188/07, Рев.бр.38/07, Рев.бр.379/07, Рев.бр.287/07, Рев.бр.1187/07, Рев.бр.1211/07, Рев.бр.1433/08, Рев.бр.1086/08, Рев.бр.504/08, Рев.бр.260/08, Рев.бр.752/08, Рев.бр.744/08, Рев.бр.1419/08, Рев.бр.478/09, Рев.бр.222/09, Рев.бр.160/09 и Рев.бр.141/09</a:t>
            </a:r>
            <a:r>
              <a:rPr lang="mk-MK" sz="1200" dirty="0" smtClean="0"/>
              <a:t>.</a:t>
            </a:r>
            <a:endParaRPr lang="en-US" sz="1200" dirty="0" smtClean="0"/>
          </a:p>
          <a:p>
            <a:endParaRPr lang="en-US" sz="1800" dirty="0" smtClean="0"/>
          </a:p>
          <a:p>
            <a:pPr>
              <a:buNone/>
            </a:pPr>
            <a:endParaRPr lang="en-US" dirty="0"/>
          </a:p>
        </p:txBody>
      </p:sp>
      <p:graphicFrame>
        <p:nvGraphicFramePr>
          <p:cNvPr id="6" name="Table 5"/>
          <p:cNvGraphicFramePr>
            <a:graphicFrameLocks noGrp="1"/>
          </p:cNvGraphicFramePr>
          <p:nvPr/>
        </p:nvGraphicFramePr>
        <p:xfrm>
          <a:off x="357158" y="2214554"/>
          <a:ext cx="8501123" cy="2932322"/>
        </p:xfrm>
        <a:graphic>
          <a:graphicData uri="http://schemas.openxmlformats.org/drawingml/2006/table">
            <a:tbl>
              <a:tblPr firstRow="1" bandRow="1">
                <a:tableStyleId>{5C22544A-7EE6-4342-B048-85BDC9FD1C3A}</a:tableStyleId>
              </a:tblPr>
              <a:tblGrid>
                <a:gridCol w="4250561"/>
                <a:gridCol w="2125281"/>
                <a:gridCol w="2125281"/>
              </a:tblGrid>
              <a:tr h="485109">
                <a:tc>
                  <a:txBody>
                    <a:bodyPr/>
                    <a:lstStyle/>
                    <a:p>
                      <a:pPr marL="0" marR="0">
                        <a:spcBef>
                          <a:spcPts val="0"/>
                        </a:spcBef>
                        <a:spcAft>
                          <a:spcPts val="0"/>
                        </a:spcAft>
                      </a:pPr>
                      <a:r>
                        <a:rPr lang="en-GB" sz="1100" b="1" dirty="0">
                          <a:latin typeface="Calibri"/>
                          <a:ea typeface="Times New Roman"/>
                        </a:rPr>
                        <a:t>1)</a:t>
                      </a:r>
                      <a:r>
                        <a:rPr lang="en-GB" sz="1100" b="1" dirty="0" err="1">
                          <a:latin typeface="Calibri"/>
                          <a:ea typeface="Times New Roman"/>
                        </a:rPr>
                        <a:t>за</a:t>
                      </a:r>
                      <a:r>
                        <a:rPr lang="en-GB" sz="1100" b="1" dirty="0">
                          <a:latin typeface="Calibri"/>
                          <a:ea typeface="Times New Roman"/>
                        </a:rPr>
                        <a:t> </a:t>
                      </a:r>
                      <a:r>
                        <a:rPr lang="en-GB" sz="1100" b="1" dirty="0" err="1">
                          <a:latin typeface="Calibri"/>
                          <a:ea typeface="Times New Roman"/>
                        </a:rPr>
                        <a:t>претрпени</a:t>
                      </a:r>
                      <a:r>
                        <a:rPr lang="en-GB" sz="1100" b="1" dirty="0">
                          <a:latin typeface="Calibri"/>
                          <a:ea typeface="Times New Roman"/>
                        </a:rPr>
                        <a:t> </a:t>
                      </a:r>
                      <a:r>
                        <a:rPr lang="en-GB" sz="1100" b="1" dirty="0" err="1">
                          <a:latin typeface="Calibri"/>
                          <a:ea typeface="Times New Roman"/>
                        </a:rPr>
                        <a:t>болки</a:t>
                      </a:r>
                      <a:r>
                        <a:rPr lang="en-GB" sz="1100" b="1" dirty="0">
                          <a:latin typeface="Calibri"/>
                          <a:ea typeface="Times New Roman"/>
                        </a:rPr>
                        <a:t> </a:t>
                      </a:r>
                      <a:endParaRPr lang="en-US" sz="1200" dirty="0">
                        <a:latin typeface="Times New Roman"/>
                        <a:ea typeface="Times New Roman"/>
                      </a:endParaRPr>
                    </a:p>
                    <a:p>
                      <a:pPr marL="0" marR="0">
                        <a:spcBef>
                          <a:spcPts val="0"/>
                        </a:spcBef>
                        <a:spcAft>
                          <a:spcPts val="0"/>
                        </a:spcAft>
                      </a:pPr>
                      <a:r>
                        <a:rPr lang="en-GB" sz="1100" b="1" dirty="0">
                          <a:latin typeface="Calibri"/>
                          <a:ea typeface="Times New Roman"/>
                        </a:rPr>
                        <a:t>(</a:t>
                      </a:r>
                      <a:r>
                        <a:rPr lang="en-GB" sz="1100" b="1" dirty="0" err="1">
                          <a:latin typeface="Calibri"/>
                          <a:ea typeface="Times New Roman"/>
                        </a:rPr>
                        <a:t>со</a:t>
                      </a:r>
                      <a:r>
                        <a:rPr lang="en-GB" sz="1100" b="1" dirty="0">
                          <a:latin typeface="Calibri"/>
                          <a:ea typeface="Times New Roman"/>
                        </a:rPr>
                        <a:t> </a:t>
                      </a:r>
                      <a:r>
                        <a:rPr lang="en-GB" sz="1100" b="1" dirty="0" err="1">
                          <a:latin typeface="Calibri"/>
                          <a:ea typeface="Times New Roman"/>
                        </a:rPr>
                        <a:t>слаб</a:t>
                      </a:r>
                      <a:r>
                        <a:rPr lang="en-GB" sz="1100" b="1" dirty="0">
                          <a:latin typeface="Calibri"/>
                          <a:ea typeface="Times New Roman"/>
                        </a:rPr>
                        <a:t>, </a:t>
                      </a:r>
                      <a:r>
                        <a:rPr lang="en-GB" sz="1100" b="1" dirty="0" err="1">
                          <a:latin typeface="Calibri"/>
                          <a:ea typeface="Times New Roman"/>
                        </a:rPr>
                        <a:t>среден</a:t>
                      </a:r>
                      <a:r>
                        <a:rPr lang="en-GB" sz="1100" b="1" dirty="0">
                          <a:latin typeface="Calibri"/>
                          <a:ea typeface="Times New Roman"/>
                        </a:rPr>
                        <a:t> и </a:t>
                      </a:r>
                      <a:r>
                        <a:rPr lang="en-GB" sz="1100" b="1" dirty="0" err="1">
                          <a:latin typeface="Calibri"/>
                          <a:ea typeface="Times New Roman"/>
                        </a:rPr>
                        <a:t>јак</a:t>
                      </a:r>
                      <a:r>
                        <a:rPr lang="en-GB" sz="1100" b="1" dirty="0">
                          <a:latin typeface="Calibri"/>
                          <a:ea typeface="Times New Roman"/>
                        </a:rPr>
                        <a:t> </a:t>
                      </a:r>
                      <a:r>
                        <a:rPr lang="en-GB" sz="1100" b="1" dirty="0" err="1">
                          <a:latin typeface="Calibri"/>
                          <a:ea typeface="Times New Roman"/>
                        </a:rPr>
                        <a:t>интензитет</a:t>
                      </a:r>
                      <a:r>
                        <a:rPr lang="en-GB" sz="1100" b="1" dirty="0">
                          <a:latin typeface="Calibri"/>
                          <a:ea typeface="Times New Roman"/>
                        </a:rPr>
                        <a:t>)</a:t>
                      </a:r>
                      <a:endParaRPr lang="en-US" sz="1200" dirty="0">
                        <a:latin typeface="Times New Roman"/>
                        <a:ea typeface="Times New Roman"/>
                      </a:endParaRPr>
                    </a:p>
                  </a:txBody>
                  <a:tcPr marL="68580" marR="68580" marT="0" marB="0"/>
                </a:tc>
                <a:tc gridSpan="2">
                  <a:txBody>
                    <a:bodyPr/>
                    <a:lstStyle/>
                    <a:p>
                      <a:pPr marL="0" marR="0">
                        <a:spcBef>
                          <a:spcPts val="0"/>
                        </a:spcBef>
                        <a:spcAft>
                          <a:spcPts val="0"/>
                        </a:spcAft>
                      </a:pPr>
                      <a:r>
                        <a:rPr lang="en-GB" sz="1100" b="1">
                          <a:latin typeface="Calibri"/>
                          <a:ea typeface="Times New Roman"/>
                        </a:rPr>
                        <a:t>Износи во денари 100.000 – 600.000</a:t>
                      </a:r>
                      <a:endParaRPr lang="en-US" sz="1200">
                        <a:latin typeface="Times New Roman"/>
                        <a:ea typeface="Times New Roman"/>
                      </a:endParaRPr>
                    </a:p>
                    <a:p>
                      <a:pPr marL="0" marR="0">
                        <a:spcBef>
                          <a:spcPts val="0"/>
                        </a:spcBef>
                        <a:spcAft>
                          <a:spcPts val="0"/>
                        </a:spcAft>
                      </a:pPr>
                      <a:r>
                        <a:rPr lang="en-GB" sz="1100" b="1">
                          <a:latin typeface="Calibri"/>
                          <a:ea typeface="Times New Roman"/>
                        </a:rPr>
                        <a:t>(поединечни износи: 120.000, 150.000, 260.000, 300.000, 350.000, 400.000</a:t>
                      </a:r>
                      <a:endParaRPr lang="en-US" sz="1200">
                        <a:latin typeface="Times New Roman"/>
                        <a:ea typeface="Times New Roman"/>
                      </a:endParaRPr>
                    </a:p>
                  </a:txBody>
                  <a:tcPr marL="68580" marR="68580" marT="0" marB="0"/>
                </a:tc>
                <a:tc hMerge="1">
                  <a:txBody>
                    <a:bodyPr/>
                    <a:lstStyle/>
                    <a:p>
                      <a:endParaRPr lang="en-US"/>
                    </a:p>
                  </a:txBody>
                  <a:tcPr/>
                </a:tc>
              </a:tr>
              <a:tr h="485109">
                <a:tc>
                  <a:txBody>
                    <a:bodyPr/>
                    <a:lstStyle/>
                    <a:p>
                      <a:pPr marL="0" marR="0">
                        <a:spcBef>
                          <a:spcPts val="0"/>
                        </a:spcBef>
                        <a:spcAft>
                          <a:spcPts val="0"/>
                        </a:spcAft>
                      </a:pPr>
                      <a:r>
                        <a:rPr lang="en-GB" sz="1100" b="1">
                          <a:latin typeface="Calibri"/>
                          <a:ea typeface="Times New Roman"/>
                        </a:rPr>
                        <a:t>2)за претрпен страв</a:t>
                      </a:r>
                      <a:endParaRPr lang="en-US" sz="1200">
                        <a:latin typeface="Times New Roman"/>
                        <a:ea typeface="Times New Roman"/>
                      </a:endParaRPr>
                    </a:p>
                    <a:p>
                      <a:pPr marL="0" marR="0">
                        <a:spcBef>
                          <a:spcPts val="0"/>
                        </a:spcBef>
                        <a:spcAft>
                          <a:spcPts val="0"/>
                        </a:spcAft>
                      </a:pPr>
                      <a:r>
                        <a:rPr lang="en-GB" sz="1100" b="1">
                          <a:latin typeface="Calibri"/>
                          <a:ea typeface="Times New Roman"/>
                        </a:rPr>
                        <a:t>(слаб, среден и силен)</a:t>
                      </a:r>
                      <a:endParaRPr lang="en-US" sz="1200">
                        <a:latin typeface="Times New Roman"/>
                        <a:ea typeface="Times New Roman"/>
                      </a:endParaRPr>
                    </a:p>
                  </a:txBody>
                  <a:tcPr marL="68580" marR="68580" marT="0" marB="0"/>
                </a:tc>
                <a:tc gridSpan="2">
                  <a:txBody>
                    <a:bodyPr/>
                    <a:lstStyle/>
                    <a:p>
                      <a:pPr marL="0" marR="0">
                        <a:spcBef>
                          <a:spcPts val="0"/>
                        </a:spcBef>
                        <a:spcAft>
                          <a:spcPts val="0"/>
                        </a:spcAft>
                      </a:pPr>
                      <a:r>
                        <a:rPr lang="en-GB" sz="1100" b="1">
                          <a:latin typeface="Calibri"/>
                          <a:ea typeface="Times New Roman"/>
                        </a:rPr>
                        <a:t>60.000 – 500.000 (поединечни досудени износи: 70.000, 100.000, 150.000, 160.000, 168.000, 170.000, 200.000</a:t>
                      </a:r>
                      <a:endParaRPr lang="en-US" sz="1200">
                        <a:latin typeface="Times New Roman"/>
                        <a:ea typeface="Times New Roman"/>
                      </a:endParaRPr>
                    </a:p>
                  </a:txBody>
                  <a:tcPr marL="68580" marR="68580" marT="0" marB="0"/>
                </a:tc>
                <a:tc hMerge="1">
                  <a:txBody>
                    <a:bodyPr/>
                    <a:lstStyle/>
                    <a:p>
                      <a:endParaRPr lang="en-US"/>
                    </a:p>
                  </a:txBody>
                  <a:tcPr/>
                </a:tc>
              </a:tr>
              <a:tr h="485109">
                <a:tc>
                  <a:txBody>
                    <a:bodyPr/>
                    <a:lstStyle/>
                    <a:p>
                      <a:pPr marL="0" marR="0">
                        <a:spcBef>
                          <a:spcPts val="0"/>
                        </a:spcBef>
                        <a:spcAft>
                          <a:spcPts val="0"/>
                        </a:spcAft>
                      </a:pPr>
                      <a:r>
                        <a:rPr lang="en-GB" sz="1100" b="1">
                          <a:latin typeface="Calibri"/>
                          <a:ea typeface="Times New Roman"/>
                        </a:rPr>
                        <a:t>3)за душевни болки поради смрт на близок (дете, сопруг, родител, брат, сестра)</a:t>
                      </a:r>
                      <a:endParaRPr lang="en-US" sz="1200">
                        <a:latin typeface="Times New Roman"/>
                        <a:ea typeface="Times New Roman"/>
                      </a:endParaRPr>
                    </a:p>
                  </a:txBody>
                  <a:tcPr marL="68580" marR="68580" marT="0" marB="0"/>
                </a:tc>
                <a:tc gridSpan="2">
                  <a:txBody>
                    <a:bodyPr/>
                    <a:lstStyle/>
                    <a:p>
                      <a:pPr marL="0" marR="0">
                        <a:spcBef>
                          <a:spcPts val="0"/>
                        </a:spcBef>
                        <a:spcAft>
                          <a:spcPts val="0"/>
                        </a:spcAft>
                      </a:pPr>
                      <a:r>
                        <a:rPr lang="en-GB" sz="1100" b="1">
                          <a:latin typeface="Calibri"/>
                          <a:ea typeface="Times New Roman"/>
                        </a:rPr>
                        <a:t>100.000 – 600.000  (одделни износи 100.000, 300.000, 310.000, 320.000, 400.000, 440.000, 480.000, 500.000, 600.000</a:t>
                      </a:r>
                      <a:endParaRPr lang="en-US" sz="1200">
                        <a:latin typeface="Times New Roman"/>
                        <a:ea typeface="Times New Roman"/>
                      </a:endParaRPr>
                    </a:p>
                  </a:txBody>
                  <a:tcPr marL="68580" marR="68580" marT="0" marB="0"/>
                </a:tc>
                <a:tc hMerge="1">
                  <a:txBody>
                    <a:bodyPr/>
                    <a:lstStyle/>
                    <a:p>
                      <a:endParaRPr lang="en-US"/>
                    </a:p>
                  </a:txBody>
                  <a:tcPr/>
                </a:tc>
              </a:tr>
              <a:tr h="363832">
                <a:tc>
                  <a:txBody>
                    <a:bodyPr/>
                    <a:lstStyle/>
                    <a:p>
                      <a:pPr marL="0" marR="0">
                        <a:spcBef>
                          <a:spcPts val="0"/>
                        </a:spcBef>
                        <a:spcAft>
                          <a:spcPts val="0"/>
                        </a:spcAft>
                      </a:pPr>
                      <a:r>
                        <a:rPr lang="en-GB" sz="1100" b="1">
                          <a:latin typeface="Calibri"/>
                          <a:ea typeface="Times New Roman"/>
                        </a:rPr>
                        <a:t>4)за душевни болки поради инвалидитет (за дете, сопруг-а, брат, сестра, родители)</a:t>
                      </a:r>
                      <a:endParaRPr lang="en-US" sz="1200">
                        <a:latin typeface="Times New Roman"/>
                        <a:ea typeface="Times New Roman"/>
                      </a:endParaRPr>
                    </a:p>
                  </a:txBody>
                  <a:tcPr marL="68580" marR="68580" marT="0" marB="0"/>
                </a:tc>
                <a:tc gridSpan="2">
                  <a:txBody>
                    <a:bodyPr/>
                    <a:lstStyle/>
                    <a:p>
                      <a:pPr marL="0" marR="0">
                        <a:spcBef>
                          <a:spcPts val="0"/>
                        </a:spcBef>
                        <a:spcAft>
                          <a:spcPts val="0"/>
                        </a:spcAft>
                      </a:pPr>
                      <a:r>
                        <a:rPr lang="en-GB" sz="1100" b="1">
                          <a:latin typeface="Calibri"/>
                          <a:ea typeface="Times New Roman"/>
                        </a:rPr>
                        <a:t>52.000 – 900.000 (одделни износи 100.000, 110.000, 160.000, 500.000, 600.000</a:t>
                      </a:r>
                      <a:endParaRPr lang="en-US" sz="1200">
                        <a:latin typeface="Times New Roman"/>
                        <a:ea typeface="Times New Roman"/>
                      </a:endParaRPr>
                    </a:p>
                  </a:txBody>
                  <a:tcPr marL="68580" marR="68580" marT="0" marB="0"/>
                </a:tc>
                <a:tc hMerge="1">
                  <a:txBody>
                    <a:bodyPr/>
                    <a:lstStyle/>
                    <a:p>
                      <a:endParaRPr lang="en-US"/>
                    </a:p>
                  </a:txBody>
                  <a:tcPr/>
                </a:tc>
              </a:tr>
              <a:tr h="363832">
                <a:tc>
                  <a:txBody>
                    <a:bodyPr/>
                    <a:lstStyle/>
                    <a:p>
                      <a:pPr marL="0" marR="0">
                        <a:spcBef>
                          <a:spcPts val="0"/>
                        </a:spcBef>
                        <a:spcAft>
                          <a:spcPts val="0"/>
                        </a:spcAft>
                      </a:pPr>
                      <a:r>
                        <a:rPr lang="en-GB" sz="1100" b="1">
                          <a:latin typeface="Calibri"/>
                          <a:ea typeface="Times New Roman"/>
                        </a:rPr>
                        <a:t>5)за нагрденост</a:t>
                      </a:r>
                      <a:endParaRPr lang="en-US" sz="1200">
                        <a:latin typeface="Times New Roman"/>
                        <a:ea typeface="Times New Roman"/>
                      </a:endParaRPr>
                    </a:p>
                  </a:txBody>
                  <a:tcPr marL="68580" marR="68580" marT="0" marB="0"/>
                </a:tc>
                <a:tc gridSpan="2">
                  <a:txBody>
                    <a:bodyPr/>
                    <a:lstStyle/>
                    <a:p>
                      <a:pPr marL="0" marR="0">
                        <a:spcBef>
                          <a:spcPts val="0"/>
                        </a:spcBef>
                        <a:spcAft>
                          <a:spcPts val="0"/>
                        </a:spcAft>
                      </a:pPr>
                      <a:r>
                        <a:rPr lang="en-GB" sz="1100" b="1">
                          <a:latin typeface="Calibri"/>
                          <a:ea typeface="Times New Roman"/>
                        </a:rPr>
                        <a:t>50.000 – 500.000 (поединечни износи 100.000, 120.000, 150.000, 200.000, 225.000</a:t>
                      </a:r>
                      <a:endParaRPr lang="en-US" sz="1200">
                        <a:latin typeface="Times New Roman"/>
                        <a:ea typeface="Times New Roman"/>
                      </a:endParaRPr>
                    </a:p>
                  </a:txBody>
                  <a:tcPr marL="68580" marR="68580" marT="0" marB="0"/>
                </a:tc>
                <a:tc hMerge="1">
                  <a:txBody>
                    <a:bodyPr/>
                    <a:lstStyle/>
                    <a:p>
                      <a:endParaRPr lang="en-US"/>
                    </a:p>
                  </a:txBody>
                  <a:tcPr/>
                </a:tc>
              </a:tr>
              <a:tr h="603090">
                <a:tc>
                  <a:txBody>
                    <a:bodyPr/>
                    <a:lstStyle/>
                    <a:p>
                      <a:pPr marL="0" marR="0">
                        <a:spcBef>
                          <a:spcPts val="0"/>
                        </a:spcBef>
                        <a:spcAft>
                          <a:spcPts val="0"/>
                        </a:spcAft>
                      </a:pPr>
                      <a:r>
                        <a:rPr lang="mk-MK" sz="1100" b="1" dirty="0">
                          <a:latin typeface="Calibri"/>
                          <a:ea typeface="Times New Roman"/>
                          <a:cs typeface="Arial"/>
                        </a:rPr>
                        <a:t>6)за намалена општа животна способност</a:t>
                      </a:r>
                      <a:endParaRPr lang="en-US" sz="1100" b="1" dirty="0">
                        <a:latin typeface="Arial"/>
                        <a:ea typeface="Times New Roman"/>
                        <a:cs typeface="Arial"/>
                      </a:endParaRPr>
                    </a:p>
                  </a:txBody>
                  <a:tcPr marL="68580" marR="68580" marT="0" marB="0"/>
                </a:tc>
                <a:tc>
                  <a:txBody>
                    <a:bodyPr/>
                    <a:lstStyle/>
                    <a:p>
                      <a:pPr marL="0" marR="0">
                        <a:spcBef>
                          <a:spcPts val="0"/>
                        </a:spcBef>
                        <a:spcAft>
                          <a:spcPts val="0"/>
                        </a:spcAft>
                      </a:pPr>
                      <a:r>
                        <a:rPr lang="en-GB" sz="1100" b="1" dirty="0">
                          <a:latin typeface="Calibri"/>
                          <a:ea typeface="Times New Roman"/>
                        </a:rPr>
                        <a:t>140.000 – 600.000 </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GB" sz="1200" b="1" dirty="0" err="1" smtClean="0">
                          <a:latin typeface="Calibri"/>
                          <a:ea typeface="Times New Roman"/>
                        </a:rPr>
                        <a:t>намалување</a:t>
                      </a:r>
                      <a:r>
                        <a:rPr lang="en-GB" sz="1200" b="1" dirty="0" smtClean="0">
                          <a:latin typeface="Calibri"/>
                          <a:ea typeface="Times New Roman"/>
                        </a:rPr>
                        <a:t> </a:t>
                      </a:r>
                      <a:endParaRPr lang="en-US" sz="1400" dirty="0" smtClean="0">
                        <a:latin typeface="Times New Roman"/>
                        <a:ea typeface="Times New Roman"/>
                      </a:endParaRPr>
                    </a:p>
                    <a:p>
                      <a:pPr marL="0" marR="0">
                        <a:spcBef>
                          <a:spcPts val="0"/>
                        </a:spcBef>
                        <a:spcAft>
                          <a:spcPts val="0"/>
                        </a:spcAft>
                      </a:pPr>
                      <a:r>
                        <a:rPr lang="en-GB" sz="1200" b="1" dirty="0" err="1" smtClean="0">
                          <a:latin typeface="Calibri"/>
                          <a:ea typeface="Times New Roman"/>
                        </a:rPr>
                        <a:t>од</a:t>
                      </a:r>
                      <a:r>
                        <a:rPr lang="en-GB" sz="1200" b="1" dirty="0" smtClean="0">
                          <a:latin typeface="Calibri"/>
                          <a:ea typeface="Times New Roman"/>
                        </a:rPr>
                        <a:t> 20% - 40%</a:t>
                      </a:r>
                      <a:endParaRPr lang="en-US" sz="1400" dirty="0" smtClean="0">
                        <a:latin typeface="Times New Roman"/>
                        <a:ea typeface="Times New Roman"/>
                      </a:endParaRPr>
                    </a:p>
                    <a:p>
                      <a:pPr marL="0" marR="0">
                        <a:spcBef>
                          <a:spcPts val="0"/>
                        </a:spcBef>
                        <a:spcAft>
                          <a:spcPts val="0"/>
                        </a:spcAft>
                      </a:pPr>
                      <a:r>
                        <a:rPr lang="en-GB" sz="1200" b="1" dirty="0" err="1" smtClean="0">
                          <a:latin typeface="Calibri"/>
                          <a:ea typeface="Times New Roman"/>
                        </a:rPr>
                        <a:t>од</a:t>
                      </a:r>
                      <a:r>
                        <a:rPr lang="en-GB" sz="1200" b="1" dirty="0" smtClean="0">
                          <a:latin typeface="Calibri"/>
                          <a:ea typeface="Times New Roman"/>
                        </a:rPr>
                        <a:t> 40% - 60%</a:t>
                      </a:r>
                      <a:endParaRPr lang="en-US" sz="1400" dirty="0" smtClean="0">
                        <a:latin typeface="Times New Roman"/>
                        <a:ea typeface="Times New Roman"/>
                      </a:endParaRPr>
                    </a:p>
                    <a:p>
                      <a:pPr marL="0" marR="0">
                        <a:spcBef>
                          <a:spcPts val="0"/>
                        </a:spcBef>
                        <a:spcAft>
                          <a:spcPts val="0"/>
                        </a:spcAft>
                      </a:pPr>
                      <a:r>
                        <a:rPr lang="en-GB" sz="1200" b="1" dirty="0" err="1" smtClean="0">
                          <a:latin typeface="Calibri"/>
                          <a:ea typeface="Times New Roman"/>
                        </a:rPr>
                        <a:t>од</a:t>
                      </a:r>
                      <a:r>
                        <a:rPr lang="en-GB" sz="1200" b="1" dirty="0" smtClean="0">
                          <a:latin typeface="Calibri"/>
                          <a:ea typeface="Times New Roman"/>
                        </a:rPr>
                        <a:t> 80% - 100%</a:t>
                      </a:r>
                      <a:endParaRPr lang="en-US" sz="1400" dirty="0" smtClean="0">
                        <a:latin typeface="Times New Roman"/>
                        <a:ea typeface="Times New Roman"/>
                      </a:endParaRPr>
                    </a:p>
                  </a:txBody>
                  <a:tcPr marL="68580" marR="68580" marT="0" marB="0"/>
                </a:tc>
              </a:tr>
            </a:tbl>
          </a:graphicData>
        </a:graphic>
      </p:graphicFrame>
      <p:sp>
        <p:nvSpPr>
          <p:cNvPr id="5" name="Slide Number Placeholder 4"/>
          <p:cNvSpPr>
            <a:spLocks noGrp="1"/>
          </p:cNvSpPr>
          <p:nvPr>
            <p:ph type="sldNum" sz="quarter" idx="12"/>
          </p:nvPr>
        </p:nvSpPr>
        <p:spPr/>
        <p:txBody>
          <a:bodyPr>
            <a:normAutofit fontScale="85000" lnSpcReduction="20000"/>
          </a:bodyPr>
          <a:lstStyle/>
          <a:p>
            <a:fld id="{87352976-170A-4D87-AFBB-61A1F24A8402}" type="slidenum">
              <a:rPr lang="en-US" smtClean="0"/>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
  <TotalTime>25</TotalTime>
  <Words>1145</Words>
  <Application>Microsoft Office PowerPoint</Application>
  <PresentationFormat>On-screen Show (4:3)</PresentationFormat>
  <Paragraphs>105</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Median</vt:lpstr>
      <vt:lpstr>ЗАДОЛЖИТЕЛНО ОСИГУРУВАЊЕ/ПРИНУДНО ОСИГУРУВАЊЕ ОД АВТО ОДГОВОРНОСТ НИЗ МАКЕДОНСКАТА ЈУРИСПРУДЕНЦИЈА ЗА НАДОМЕСТ НА ШТЕТИТЕ </vt:lpstr>
      <vt:lpstr>Вовед:    Осигурувањето по сила на закон е осигурување кое настанува независно од волјата на осигуреникот (задолжително осигурување), кое е познато во сите современи земји. Без ова осигурување не е можна регистрација на возилото.   Задолжителното осигурување е востановен правен стандард во европската осигурителна пракса.     Во Законот за осигурувањето во член 57 (“Службен весник на РМ” бр.35/2001), таксативно се наброени случаите за задолжително осигурување на сопственикот односно корисникот на моторното возило регистрирано за патници во јавниот сообраќај.    Осигурувањето го вршат сопствениците, односно корисниците на моторни возила од одговорноста за штети предизвикани на трето лице.  </vt:lpstr>
      <vt:lpstr>Осигурена опасност – покриен ризик</vt:lpstr>
      <vt:lpstr>Цели на задолжителното осигурување од авто одговорност</vt:lpstr>
      <vt:lpstr>Дали ги потврдува судската пракса овие цели на задолжителното осигурување</vt:lpstr>
      <vt:lpstr>Воедначување на судската пракса</vt:lpstr>
      <vt:lpstr>Табела бр.1</vt:lpstr>
      <vt:lpstr>Табела.2</vt:lpstr>
      <vt:lpstr>Табела.3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ЗАДОЛЖИТЕЛНО ОСИГУРУВАЊЕ/ПРИНУДНО ОСИГУРУВАЊЕ ОД АВТО ОДГОВОРНОСТ НИЗ МАКЕДОНСКАТА ЈУРИСПРУДЕНЦИЈА ЗА НАДОМЕСТ НА ШТЕТИТЕ </dc:title>
  <dc:creator>Jonce</dc:creator>
  <cp:lastModifiedBy>Jonce</cp:lastModifiedBy>
  <cp:revision>5</cp:revision>
  <dcterms:created xsi:type="dcterms:W3CDTF">2012-10-16T11:17:15Z</dcterms:created>
  <dcterms:modified xsi:type="dcterms:W3CDTF">2012-10-16T12:21:41Z</dcterms:modified>
</cp:coreProperties>
</file>