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22"/>
  </p:notesMasterIdLst>
  <p:handoutMasterIdLst>
    <p:handoutMasterId r:id="rId23"/>
  </p:handoutMasterIdLst>
  <p:sldIdLst>
    <p:sldId id="355" r:id="rId2"/>
    <p:sldId id="257" r:id="rId3"/>
    <p:sldId id="336" r:id="rId4"/>
    <p:sldId id="328" r:id="rId5"/>
    <p:sldId id="360" r:id="rId6"/>
    <p:sldId id="356" r:id="rId7"/>
    <p:sldId id="327" r:id="rId8"/>
    <p:sldId id="330" r:id="rId9"/>
    <p:sldId id="357" r:id="rId10"/>
    <p:sldId id="335" r:id="rId11"/>
    <p:sldId id="331" r:id="rId12"/>
    <p:sldId id="346" r:id="rId13"/>
    <p:sldId id="347" r:id="rId14"/>
    <p:sldId id="358" r:id="rId15"/>
    <p:sldId id="338" r:id="rId16"/>
    <p:sldId id="340" r:id="rId17"/>
    <p:sldId id="341" r:id="rId18"/>
    <p:sldId id="342" r:id="rId19"/>
    <p:sldId id="354" r:id="rId20"/>
    <p:sldId id="350" r:id="rId21"/>
  </p:sldIdLst>
  <p:sldSz cx="9144000" cy="5715000" type="screen16x10"/>
  <p:notesSz cx="6858000" cy="9926638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657F"/>
    <a:srgbClr val="4B4BFF"/>
    <a:srgbClr val="6666FF"/>
    <a:srgbClr val="0505FF"/>
    <a:srgbClr val="8086A0"/>
    <a:srgbClr val="002774"/>
    <a:srgbClr val="003399"/>
    <a:srgbClr val="0000FF"/>
    <a:srgbClr val="3333CC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2" autoAdjust="0"/>
    <p:restoredTop sz="87567" autoAdjust="0"/>
  </p:normalViewPr>
  <p:slideViewPr>
    <p:cSldViewPr>
      <p:cViewPr>
        <p:scale>
          <a:sx n="66" d="100"/>
          <a:sy n="66" d="100"/>
        </p:scale>
        <p:origin x="-1770" y="-64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7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AF028C-E649-4B74-BDBE-1FC7AA84288E}" type="doc">
      <dgm:prSet loTypeId="urn:microsoft.com/office/officeart/2005/8/layout/vList2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mk-MK"/>
        </a:p>
      </dgm:t>
    </dgm:pt>
    <dgm:pt modelId="{572E6711-AE4C-4B89-AF44-55C55AEE538A}">
      <dgm:prSet custT="1"/>
      <dgm:spPr/>
      <dgm:t>
        <a:bodyPr/>
        <a:lstStyle/>
        <a:p>
          <a:pPr algn="ctr"/>
          <a:r>
            <a:rPr lang="mk-MK" sz="1600" b="1" dirty="0" smtClean="0">
              <a:latin typeface="Calibri" pitchFamily="34" charset="0"/>
              <a:cs typeface="Calibri" pitchFamily="34" charset="0"/>
            </a:rPr>
            <a:t>ОБЕМ</a:t>
          </a:r>
          <a:r>
            <a:rPr lang="en-US" sz="1600" b="1" dirty="0" smtClean="0">
              <a:latin typeface="Calibri" pitchFamily="34" charset="0"/>
              <a:cs typeface="Calibri" pitchFamily="34" charset="0"/>
            </a:rPr>
            <a:t> </a:t>
          </a:r>
          <a:r>
            <a:rPr lang="mk-MK" sz="1600" b="1" dirty="0" smtClean="0">
              <a:latin typeface="Calibri" pitchFamily="34" charset="0"/>
              <a:cs typeface="Calibri" pitchFamily="34" charset="0"/>
            </a:rPr>
            <a:t> НА  ПРИМЕНА</a:t>
          </a:r>
          <a:endParaRPr lang="mk-MK" sz="1600" b="1" dirty="0">
            <a:latin typeface="Calibri" pitchFamily="34" charset="0"/>
            <a:cs typeface="Calibri" pitchFamily="34" charset="0"/>
          </a:endParaRPr>
        </a:p>
      </dgm:t>
    </dgm:pt>
    <dgm:pt modelId="{F210311D-94BB-4EE8-8030-F6E3E7909A27}" type="parTrans" cxnId="{A2355F8A-F36B-4C56-A2AF-0F6E1B78F12E}">
      <dgm:prSet/>
      <dgm:spPr/>
      <dgm:t>
        <a:bodyPr/>
        <a:lstStyle/>
        <a:p>
          <a:pPr algn="ctr"/>
          <a:endParaRPr lang="mk-MK" sz="1600" b="1">
            <a:latin typeface="Tahoma" pitchFamily="34" charset="0"/>
            <a:cs typeface="Tahoma" pitchFamily="34" charset="0"/>
          </a:endParaRPr>
        </a:p>
      </dgm:t>
    </dgm:pt>
    <dgm:pt modelId="{43E31CA6-ED8B-479D-935E-AB2CCF7590D0}" type="sibTrans" cxnId="{A2355F8A-F36B-4C56-A2AF-0F6E1B78F12E}">
      <dgm:prSet/>
      <dgm:spPr/>
      <dgm:t>
        <a:bodyPr/>
        <a:lstStyle/>
        <a:p>
          <a:pPr algn="ctr"/>
          <a:endParaRPr lang="mk-MK" sz="1600" b="1">
            <a:latin typeface="Tahoma" pitchFamily="34" charset="0"/>
            <a:cs typeface="Tahoma" pitchFamily="34" charset="0"/>
          </a:endParaRPr>
        </a:p>
      </dgm:t>
    </dgm:pt>
    <dgm:pt modelId="{15170ACE-DA7F-4A50-BC1B-F31202B7FFC3}">
      <dgm:prSet custT="1"/>
      <dgm:spPr/>
      <dgm:t>
        <a:bodyPr/>
        <a:lstStyle/>
        <a:p>
          <a:pPr algn="ctr"/>
          <a:r>
            <a:rPr lang="mk-MK" sz="1600" b="1" dirty="0" smtClean="0">
              <a:latin typeface="Calibri" pitchFamily="34" charset="0"/>
              <a:cs typeface="Calibri" pitchFamily="34" charset="0"/>
            </a:rPr>
            <a:t>ПРЕДНОСТИ ПРИ ПРИМЕНА НА ЕВРОПСКИ ИЗВЕШТАЈ</a:t>
          </a:r>
          <a:endParaRPr lang="mk-MK" sz="1600" b="1" dirty="0">
            <a:latin typeface="Calibri" pitchFamily="34" charset="0"/>
            <a:cs typeface="Calibri" pitchFamily="34" charset="0"/>
          </a:endParaRPr>
        </a:p>
      </dgm:t>
    </dgm:pt>
    <dgm:pt modelId="{B238CB6C-F7F8-4883-B8E7-993CC4E5E518}" type="sibTrans" cxnId="{7A5372A8-D0ED-4BB0-A5B7-6D17401FEA30}">
      <dgm:prSet/>
      <dgm:spPr/>
      <dgm:t>
        <a:bodyPr/>
        <a:lstStyle/>
        <a:p>
          <a:pPr algn="ctr"/>
          <a:endParaRPr lang="mk-MK" sz="1600" b="1">
            <a:latin typeface="Tahoma" pitchFamily="34" charset="0"/>
            <a:cs typeface="Tahoma" pitchFamily="34" charset="0"/>
          </a:endParaRPr>
        </a:p>
      </dgm:t>
    </dgm:pt>
    <dgm:pt modelId="{C061DDE1-ECE4-4B6B-A156-86E508E734CE}" type="parTrans" cxnId="{7A5372A8-D0ED-4BB0-A5B7-6D17401FEA30}">
      <dgm:prSet/>
      <dgm:spPr/>
      <dgm:t>
        <a:bodyPr/>
        <a:lstStyle/>
        <a:p>
          <a:pPr algn="ctr"/>
          <a:endParaRPr lang="mk-MK" sz="1600" b="1">
            <a:latin typeface="Tahoma" pitchFamily="34" charset="0"/>
            <a:cs typeface="Tahoma" pitchFamily="34" charset="0"/>
          </a:endParaRPr>
        </a:p>
      </dgm:t>
    </dgm:pt>
    <dgm:pt modelId="{AB0A0BC9-E37A-4A72-977B-93A2E45E7F02}">
      <dgm:prSet custT="1"/>
      <dgm:spPr/>
      <dgm:t>
        <a:bodyPr/>
        <a:lstStyle/>
        <a:p>
          <a:pPr algn="ctr"/>
          <a:r>
            <a:rPr lang="mk-MK" sz="1600" b="1" dirty="0" smtClean="0">
              <a:latin typeface="Calibri" pitchFamily="34" charset="0"/>
              <a:cs typeface="Calibri" pitchFamily="34" charset="0"/>
            </a:rPr>
            <a:t>ЗАКОНСКА РЕГУЛАТИВА</a:t>
          </a:r>
          <a:endParaRPr lang="mk-MK" sz="1600" b="1" dirty="0">
            <a:latin typeface="Calibri" pitchFamily="34" charset="0"/>
            <a:cs typeface="Calibri" pitchFamily="34" charset="0"/>
          </a:endParaRPr>
        </a:p>
      </dgm:t>
    </dgm:pt>
    <dgm:pt modelId="{FD704A0D-C33E-4BEA-9C02-B6DF047B3CCE}" type="parTrans" cxnId="{56249B26-E570-43DB-8D51-9A2EA23F04DC}">
      <dgm:prSet/>
      <dgm:spPr/>
      <dgm:t>
        <a:bodyPr/>
        <a:lstStyle/>
        <a:p>
          <a:pPr algn="ctr"/>
          <a:endParaRPr lang="mk-MK" sz="1600" b="1"/>
        </a:p>
      </dgm:t>
    </dgm:pt>
    <dgm:pt modelId="{F3C3EB67-6674-47BB-BDFD-15EDC7F03A71}" type="sibTrans" cxnId="{56249B26-E570-43DB-8D51-9A2EA23F04DC}">
      <dgm:prSet/>
      <dgm:spPr/>
      <dgm:t>
        <a:bodyPr/>
        <a:lstStyle/>
        <a:p>
          <a:pPr algn="ctr"/>
          <a:endParaRPr lang="mk-MK" sz="1600" b="1"/>
        </a:p>
      </dgm:t>
    </dgm:pt>
    <dgm:pt modelId="{5B7FAA11-E9C0-4337-9CD2-28C3AFE7CD99}">
      <dgm:prSet custT="1"/>
      <dgm:spPr/>
      <dgm:t>
        <a:bodyPr/>
        <a:lstStyle/>
        <a:p>
          <a:pPr algn="ctr"/>
          <a:r>
            <a:rPr lang="mk-MK" sz="1600" b="1" dirty="0" smtClean="0">
              <a:latin typeface="Calibri" pitchFamily="34" charset="0"/>
              <a:cs typeface="Calibri" pitchFamily="34" charset="0"/>
            </a:rPr>
            <a:t>ЗЛОУПОТРЕБА НА ЕВРОПСКИ ИЗВЕШТАЈ</a:t>
          </a:r>
          <a:endParaRPr lang="mk-MK" sz="1600" b="1" dirty="0">
            <a:latin typeface="Calibri" pitchFamily="34" charset="0"/>
            <a:cs typeface="Calibri" pitchFamily="34" charset="0"/>
          </a:endParaRPr>
        </a:p>
      </dgm:t>
    </dgm:pt>
    <dgm:pt modelId="{4270E0EC-6C2C-4CDB-8727-A2C3FC503758}" type="parTrans" cxnId="{91C4E06E-F8C5-4032-8126-059456C0D256}">
      <dgm:prSet/>
      <dgm:spPr/>
      <dgm:t>
        <a:bodyPr/>
        <a:lstStyle/>
        <a:p>
          <a:pPr algn="ctr"/>
          <a:endParaRPr lang="en-US" sz="1600" b="1"/>
        </a:p>
      </dgm:t>
    </dgm:pt>
    <dgm:pt modelId="{AC651296-CB5C-44F9-8DA1-F38B378E2243}" type="sibTrans" cxnId="{91C4E06E-F8C5-4032-8126-059456C0D256}">
      <dgm:prSet/>
      <dgm:spPr/>
      <dgm:t>
        <a:bodyPr/>
        <a:lstStyle/>
        <a:p>
          <a:pPr algn="ctr"/>
          <a:endParaRPr lang="en-US" sz="1600" b="1"/>
        </a:p>
      </dgm:t>
    </dgm:pt>
    <dgm:pt modelId="{A275FA7F-1501-4702-8D2C-A787FF0A275E}">
      <dgm:prSet custT="1"/>
      <dgm:spPr/>
      <dgm:t>
        <a:bodyPr/>
        <a:lstStyle/>
        <a:p>
          <a:pPr algn="ctr"/>
          <a:r>
            <a:rPr lang="mk-MK" sz="1600" b="1" dirty="0" smtClean="0">
              <a:latin typeface="Calibri" pitchFamily="34" charset="0"/>
              <a:cs typeface="Calibri" pitchFamily="34" charset="0"/>
            </a:rPr>
            <a:t>МЕРКИ ЗА ЗГОЛЕМУВАЊЕ НА ЕФИКАСНОСТА НА ЕВРОПСКИ ИЗВЕШТАЈ</a:t>
          </a:r>
          <a:endParaRPr lang="mk-MK" sz="1600" b="1" dirty="0">
            <a:latin typeface="Calibri" pitchFamily="34" charset="0"/>
            <a:cs typeface="Calibri" pitchFamily="34" charset="0"/>
          </a:endParaRPr>
        </a:p>
      </dgm:t>
    </dgm:pt>
    <dgm:pt modelId="{AC3050BA-99F6-4E21-B00B-98DB1B2F1899}" type="parTrans" cxnId="{5704BA8A-3F76-4F10-91CE-AFCCB93ACAB8}">
      <dgm:prSet/>
      <dgm:spPr/>
      <dgm:t>
        <a:bodyPr/>
        <a:lstStyle/>
        <a:p>
          <a:pPr algn="ctr"/>
          <a:endParaRPr lang="en-US" sz="1600" b="1"/>
        </a:p>
      </dgm:t>
    </dgm:pt>
    <dgm:pt modelId="{178BA250-1A21-4EF0-A3D2-EF301581063A}" type="sibTrans" cxnId="{5704BA8A-3F76-4F10-91CE-AFCCB93ACAB8}">
      <dgm:prSet/>
      <dgm:spPr/>
      <dgm:t>
        <a:bodyPr/>
        <a:lstStyle/>
        <a:p>
          <a:pPr algn="ctr"/>
          <a:endParaRPr lang="en-US" sz="1600" b="1"/>
        </a:p>
      </dgm:t>
    </dgm:pt>
    <dgm:pt modelId="{F3363F29-7592-4AB7-A47D-8184FA25091C}">
      <dgm:prSet custT="1"/>
      <dgm:spPr/>
      <dgm:t>
        <a:bodyPr/>
        <a:lstStyle/>
        <a:p>
          <a:pPr algn="ctr"/>
          <a:r>
            <a:rPr lang="mk-MK" sz="1600" b="1" dirty="0" smtClean="0">
              <a:latin typeface="Calibri" pitchFamily="34" charset="0"/>
              <a:cs typeface="Calibri" pitchFamily="34" charset="0"/>
            </a:rPr>
            <a:t>НЕДОСТАТОЦИ  ПРИ ПРИМЕНА НА ЕВРОПСКИ ИЗВЕШТАЈ</a:t>
          </a:r>
          <a:endParaRPr lang="mk-MK" sz="1600" b="1" dirty="0">
            <a:latin typeface="Calibri" pitchFamily="34" charset="0"/>
            <a:cs typeface="Calibri" pitchFamily="34" charset="0"/>
          </a:endParaRPr>
        </a:p>
      </dgm:t>
    </dgm:pt>
    <dgm:pt modelId="{CDDB8DB8-DBC1-4782-A949-A0E4CE7A8236}" type="parTrans" cxnId="{87E8F061-9DCE-43F1-A98C-C9D19F9A0826}">
      <dgm:prSet/>
      <dgm:spPr/>
      <dgm:t>
        <a:bodyPr/>
        <a:lstStyle/>
        <a:p>
          <a:endParaRPr lang="en-US" b="1"/>
        </a:p>
      </dgm:t>
    </dgm:pt>
    <dgm:pt modelId="{E106FBF2-0007-4524-BB5B-88D42F45D9BF}" type="sibTrans" cxnId="{87E8F061-9DCE-43F1-A98C-C9D19F9A0826}">
      <dgm:prSet/>
      <dgm:spPr/>
      <dgm:t>
        <a:bodyPr/>
        <a:lstStyle/>
        <a:p>
          <a:endParaRPr lang="en-US" b="1"/>
        </a:p>
      </dgm:t>
    </dgm:pt>
    <dgm:pt modelId="{49B6C833-4B17-4984-9B64-EF64E11C39F1}" type="pres">
      <dgm:prSet presAssocID="{65AF028C-E649-4B74-BDBE-1FC7AA8428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0C3A8D-6184-46BE-9696-CBDE5EC76EA1}" type="pres">
      <dgm:prSet presAssocID="{AB0A0BC9-E37A-4A72-977B-93A2E45E7F02}" presName="parentText" presStyleLbl="node1" presStyleIdx="0" presStyleCnt="6" custLinFactNeighborX="234" custLinFactNeighborY="-416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DBE8B-1D94-4458-B7F8-074497087C1E}" type="pres">
      <dgm:prSet presAssocID="{F3C3EB67-6674-47BB-BDFD-15EDC7F03A71}" presName="spacer" presStyleCnt="0"/>
      <dgm:spPr/>
      <dgm:t>
        <a:bodyPr/>
        <a:lstStyle/>
        <a:p>
          <a:endParaRPr lang="en-US"/>
        </a:p>
      </dgm:t>
    </dgm:pt>
    <dgm:pt modelId="{732A8DA2-CE84-43F7-9DBC-3F6535CA1881}" type="pres">
      <dgm:prSet presAssocID="{572E6711-AE4C-4B89-AF44-55C55AEE538A}" presName="parentText" presStyleLbl="node1" presStyleIdx="1" presStyleCnt="6" custLinFactNeighborX="492" custLinFactNeighborY="-156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249E3-1637-4787-A314-E92003CC6663}" type="pres">
      <dgm:prSet presAssocID="{43E31CA6-ED8B-479D-935E-AB2CCF7590D0}" presName="spacer" presStyleCnt="0"/>
      <dgm:spPr/>
      <dgm:t>
        <a:bodyPr/>
        <a:lstStyle/>
        <a:p>
          <a:endParaRPr lang="en-US"/>
        </a:p>
      </dgm:t>
    </dgm:pt>
    <dgm:pt modelId="{C6B672F5-D9EA-4D5B-A487-1B00B8B0C014}" type="pres">
      <dgm:prSet presAssocID="{15170ACE-DA7F-4A50-BC1B-F31202B7FFC3}" presName="parentText" presStyleLbl="node1" presStyleIdx="2" presStyleCnt="6" custLinFactNeighborX="492" custLinFactNeighborY="1026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3C5F55-5EA3-4C2F-8F0E-F3CEF0EDFA49}" type="pres">
      <dgm:prSet presAssocID="{B238CB6C-F7F8-4883-B8E7-993CC4E5E518}" presName="spacer" presStyleCnt="0"/>
      <dgm:spPr/>
      <dgm:t>
        <a:bodyPr/>
        <a:lstStyle/>
        <a:p>
          <a:endParaRPr lang="en-US"/>
        </a:p>
      </dgm:t>
    </dgm:pt>
    <dgm:pt modelId="{06F55E3F-3FE8-4B5E-83CA-11504C1E9C70}" type="pres">
      <dgm:prSet presAssocID="{F3363F29-7592-4AB7-A47D-8184FA25091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8697F9-891A-49C5-9790-49BA49483736}" type="pres">
      <dgm:prSet presAssocID="{E106FBF2-0007-4524-BB5B-88D42F45D9BF}" presName="spacer" presStyleCnt="0"/>
      <dgm:spPr/>
      <dgm:t>
        <a:bodyPr/>
        <a:lstStyle/>
        <a:p>
          <a:endParaRPr lang="en-GB"/>
        </a:p>
      </dgm:t>
    </dgm:pt>
    <dgm:pt modelId="{8F63CC82-3D06-4B02-A0FC-72900C7927A5}" type="pres">
      <dgm:prSet presAssocID="{5B7FAA11-E9C0-4337-9CD2-28C3AFE7CD9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45F2B-DF7D-4529-B777-3CC7B0D0C1FD}" type="pres">
      <dgm:prSet presAssocID="{AC651296-CB5C-44F9-8DA1-F38B378E2243}" presName="spacer" presStyleCnt="0"/>
      <dgm:spPr/>
      <dgm:t>
        <a:bodyPr/>
        <a:lstStyle/>
        <a:p>
          <a:endParaRPr lang="en-US"/>
        </a:p>
      </dgm:t>
    </dgm:pt>
    <dgm:pt modelId="{8A986940-FA46-451C-82D2-3B93587EA9C2}" type="pres">
      <dgm:prSet presAssocID="{A275FA7F-1501-4702-8D2C-A787FF0A275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249B26-E570-43DB-8D51-9A2EA23F04DC}" srcId="{65AF028C-E649-4B74-BDBE-1FC7AA84288E}" destId="{AB0A0BC9-E37A-4A72-977B-93A2E45E7F02}" srcOrd="0" destOrd="0" parTransId="{FD704A0D-C33E-4BEA-9C02-B6DF047B3CCE}" sibTransId="{F3C3EB67-6674-47BB-BDFD-15EDC7F03A71}"/>
    <dgm:cxn modelId="{45CC6F59-F5AC-44D7-98A8-EC0DF6D9A445}" type="presOf" srcId="{572E6711-AE4C-4B89-AF44-55C55AEE538A}" destId="{732A8DA2-CE84-43F7-9DBC-3F6535CA1881}" srcOrd="0" destOrd="0" presId="urn:microsoft.com/office/officeart/2005/8/layout/vList2"/>
    <dgm:cxn modelId="{EDA802A4-4F0A-4A40-ADC1-5627AA5110C1}" type="presOf" srcId="{F3363F29-7592-4AB7-A47D-8184FA25091C}" destId="{06F55E3F-3FE8-4B5E-83CA-11504C1E9C70}" srcOrd="0" destOrd="0" presId="urn:microsoft.com/office/officeart/2005/8/layout/vList2"/>
    <dgm:cxn modelId="{6E46D507-C914-4A5E-B95F-1E4DE9662FE9}" type="presOf" srcId="{A275FA7F-1501-4702-8D2C-A787FF0A275E}" destId="{8A986940-FA46-451C-82D2-3B93587EA9C2}" srcOrd="0" destOrd="0" presId="urn:microsoft.com/office/officeart/2005/8/layout/vList2"/>
    <dgm:cxn modelId="{91C4E06E-F8C5-4032-8126-059456C0D256}" srcId="{65AF028C-E649-4B74-BDBE-1FC7AA84288E}" destId="{5B7FAA11-E9C0-4337-9CD2-28C3AFE7CD99}" srcOrd="4" destOrd="0" parTransId="{4270E0EC-6C2C-4CDB-8727-A2C3FC503758}" sibTransId="{AC651296-CB5C-44F9-8DA1-F38B378E2243}"/>
    <dgm:cxn modelId="{84693B2F-170A-423D-8F46-37DEF1DF0C86}" type="presOf" srcId="{5B7FAA11-E9C0-4337-9CD2-28C3AFE7CD99}" destId="{8F63CC82-3D06-4B02-A0FC-72900C7927A5}" srcOrd="0" destOrd="0" presId="urn:microsoft.com/office/officeart/2005/8/layout/vList2"/>
    <dgm:cxn modelId="{87E8F061-9DCE-43F1-A98C-C9D19F9A0826}" srcId="{65AF028C-E649-4B74-BDBE-1FC7AA84288E}" destId="{F3363F29-7592-4AB7-A47D-8184FA25091C}" srcOrd="3" destOrd="0" parTransId="{CDDB8DB8-DBC1-4782-A949-A0E4CE7A8236}" sibTransId="{E106FBF2-0007-4524-BB5B-88D42F45D9BF}"/>
    <dgm:cxn modelId="{A2355F8A-F36B-4C56-A2AF-0F6E1B78F12E}" srcId="{65AF028C-E649-4B74-BDBE-1FC7AA84288E}" destId="{572E6711-AE4C-4B89-AF44-55C55AEE538A}" srcOrd="1" destOrd="0" parTransId="{F210311D-94BB-4EE8-8030-F6E3E7909A27}" sibTransId="{43E31CA6-ED8B-479D-935E-AB2CCF7590D0}"/>
    <dgm:cxn modelId="{7A5372A8-D0ED-4BB0-A5B7-6D17401FEA30}" srcId="{65AF028C-E649-4B74-BDBE-1FC7AA84288E}" destId="{15170ACE-DA7F-4A50-BC1B-F31202B7FFC3}" srcOrd="2" destOrd="0" parTransId="{C061DDE1-ECE4-4B6B-A156-86E508E734CE}" sibTransId="{B238CB6C-F7F8-4883-B8E7-993CC4E5E518}"/>
    <dgm:cxn modelId="{5704BA8A-3F76-4F10-91CE-AFCCB93ACAB8}" srcId="{65AF028C-E649-4B74-BDBE-1FC7AA84288E}" destId="{A275FA7F-1501-4702-8D2C-A787FF0A275E}" srcOrd="5" destOrd="0" parTransId="{AC3050BA-99F6-4E21-B00B-98DB1B2F1899}" sibTransId="{178BA250-1A21-4EF0-A3D2-EF301581063A}"/>
    <dgm:cxn modelId="{E8C806F0-5BC2-4BD4-A741-BE6D9CF260CF}" type="presOf" srcId="{15170ACE-DA7F-4A50-BC1B-F31202B7FFC3}" destId="{C6B672F5-D9EA-4D5B-A487-1B00B8B0C014}" srcOrd="0" destOrd="0" presId="urn:microsoft.com/office/officeart/2005/8/layout/vList2"/>
    <dgm:cxn modelId="{0E9A0236-99F1-4A62-9088-649DED130CA9}" type="presOf" srcId="{65AF028C-E649-4B74-BDBE-1FC7AA84288E}" destId="{49B6C833-4B17-4984-9B64-EF64E11C39F1}" srcOrd="0" destOrd="0" presId="urn:microsoft.com/office/officeart/2005/8/layout/vList2"/>
    <dgm:cxn modelId="{5485B649-9E53-4A91-B0CA-9DE11530890D}" type="presOf" srcId="{AB0A0BC9-E37A-4A72-977B-93A2E45E7F02}" destId="{310C3A8D-6184-46BE-9696-CBDE5EC76EA1}" srcOrd="0" destOrd="0" presId="urn:microsoft.com/office/officeart/2005/8/layout/vList2"/>
    <dgm:cxn modelId="{DF598562-F0C6-481F-B098-40350FA0C0CE}" type="presParOf" srcId="{49B6C833-4B17-4984-9B64-EF64E11C39F1}" destId="{310C3A8D-6184-46BE-9696-CBDE5EC76EA1}" srcOrd="0" destOrd="0" presId="urn:microsoft.com/office/officeart/2005/8/layout/vList2"/>
    <dgm:cxn modelId="{E5533E4C-1436-402E-A07D-A5053ED5A246}" type="presParOf" srcId="{49B6C833-4B17-4984-9B64-EF64E11C39F1}" destId="{B11DBE8B-1D94-4458-B7F8-074497087C1E}" srcOrd="1" destOrd="0" presId="urn:microsoft.com/office/officeart/2005/8/layout/vList2"/>
    <dgm:cxn modelId="{A86E294C-0A43-4A63-9FA6-DECC88BBCFB5}" type="presParOf" srcId="{49B6C833-4B17-4984-9B64-EF64E11C39F1}" destId="{732A8DA2-CE84-43F7-9DBC-3F6535CA1881}" srcOrd="2" destOrd="0" presId="urn:microsoft.com/office/officeart/2005/8/layout/vList2"/>
    <dgm:cxn modelId="{418AE027-6E90-47CA-9DA3-932B9D525FB4}" type="presParOf" srcId="{49B6C833-4B17-4984-9B64-EF64E11C39F1}" destId="{546249E3-1637-4787-A314-E92003CC6663}" srcOrd="3" destOrd="0" presId="urn:microsoft.com/office/officeart/2005/8/layout/vList2"/>
    <dgm:cxn modelId="{6921B573-77D9-4B9F-875F-CE2FD9E24DF0}" type="presParOf" srcId="{49B6C833-4B17-4984-9B64-EF64E11C39F1}" destId="{C6B672F5-D9EA-4D5B-A487-1B00B8B0C014}" srcOrd="4" destOrd="0" presId="urn:microsoft.com/office/officeart/2005/8/layout/vList2"/>
    <dgm:cxn modelId="{44C6FD79-5570-4B44-A91F-A0802B5913E1}" type="presParOf" srcId="{49B6C833-4B17-4984-9B64-EF64E11C39F1}" destId="{CE3C5F55-5EA3-4C2F-8F0E-F3CEF0EDFA49}" srcOrd="5" destOrd="0" presId="urn:microsoft.com/office/officeart/2005/8/layout/vList2"/>
    <dgm:cxn modelId="{76DBF164-6708-42AA-ACBF-916A55FCDCA6}" type="presParOf" srcId="{49B6C833-4B17-4984-9B64-EF64E11C39F1}" destId="{06F55E3F-3FE8-4B5E-83CA-11504C1E9C70}" srcOrd="6" destOrd="0" presId="urn:microsoft.com/office/officeart/2005/8/layout/vList2"/>
    <dgm:cxn modelId="{ADF04A2D-4006-4E88-BCDB-1A8DCB77F9CC}" type="presParOf" srcId="{49B6C833-4B17-4984-9B64-EF64E11C39F1}" destId="{778697F9-891A-49C5-9790-49BA49483736}" srcOrd="7" destOrd="0" presId="urn:microsoft.com/office/officeart/2005/8/layout/vList2"/>
    <dgm:cxn modelId="{A0C47CE2-3F0E-48A3-8225-A5BF249E0403}" type="presParOf" srcId="{49B6C833-4B17-4984-9B64-EF64E11C39F1}" destId="{8F63CC82-3D06-4B02-A0FC-72900C7927A5}" srcOrd="8" destOrd="0" presId="urn:microsoft.com/office/officeart/2005/8/layout/vList2"/>
    <dgm:cxn modelId="{B0A0F05B-F7F5-4983-A665-D0B5499C3B56}" type="presParOf" srcId="{49B6C833-4B17-4984-9B64-EF64E11C39F1}" destId="{04545F2B-DF7D-4529-B777-3CC7B0D0C1FD}" srcOrd="9" destOrd="0" presId="urn:microsoft.com/office/officeart/2005/8/layout/vList2"/>
    <dgm:cxn modelId="{E93179A1-A337-4FD0-9A9F-7CC43A37D582}" type="presParOf" srcId="{49B6C833-4B17-4984-9B64-EF64E11C39F1}" destId="{8A986940-FA46-451C-82D2-3B93587EA9C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400" b="1" dirty="0" smtClean="0">
              <a:latin typeface="Calibri" pitchFamily="34" charset="0"/>
              <a:cs typeface="Calibri" pitchFamily="34" charset="0"/>
            </a:rPr>
            <a:t>МЕРКИ ЗА ПОЕФИКАСЕН ЕВРОПСКИ ИЗВЕШТАЈ – НИВО НА СОРАБОТКА</a:t>
          </a:r>
          <a:endParaRPr lang="mk-MK" sz="24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 b="1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 b="1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78134" custLinFactNeighborX="716" custLinFactNeighborY="-90969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C68CF54B-2935-478C-90A1-195B0C9C5D19}" type="presOf" srcId="{56DA6A0B-013A-4290-BC96-BEC14F971B1F}" destId="{C0A0E4A0-3AB3-4BC7-A318-4628359C5F8E}" srcOrd="0" destOrd="0" presId="urn:microsoft.com/office/officeart/2005/8/layout/vList2"/>
    <dgm:cxn modelId="{DC68DDA1-0EC8-4626-9F73-BC38EDE43A15}" type="presOf" srcId="{4A058D03-910C-40EE-9D19-6A7CAF678923}" destId="{C57B8191-36D8-4FC4-B902-BA92A7AF7E60}" srcOrd="0" destOrd="0" presId="urn:microsoft.com/office/officeart/2005/8/layout/vList2"/>
    <dgm:cxn modelId="{36F824C2-3BCD-4917-A8E3-D3F7AFE29D10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400" b="0" dirty="0" smtClean="0">
              <a:latin typeface="Calibri" pitchFamily="34" charset="0"/>
              <a:cs typeface="Calibri" pitchFamily="34" charset="0"/>
            </a:rPr>
            <a:t>МЕРКИ ЗА ПОЕФИКАСЕН ЕВРОПСКИ ИЗВЕШТАЈ – ЗАКОНСКА РЕГУЛАТИВА</a:t>
          </a:r>
          <a:endParaRPr lang="mk-MK" sz="2400" b="0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72123" custLinFactNeighborX="716" custLinFactNeighborY="-90969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C6E5041D-6267-4556-B683-80E39A11C037}" type="presOf" srcId="{56DA6A0B-013A-4290-BC96-BEC14F971B1F}" destId="{C0A0E4A0-3AB3-4BC7-A318-4628359C5F8E}" srcOrd="0" destOrd="0" presId="urn:microsoft.com/office/officeart/2005/8/layout/vList2"/>
    <dgm:cxn modelId="{BD797BC7-FDD1-4074-ABA6-B3737CF959EA}" type="presOf" srcId="{4A058D03-910C-40EE-9D19-6A7CAF678923}" destId="{C57B8191-36D8-4FC4-B902-BA92A7AF7E60}" srcOrd="0" destOrd="0" presId="urn:microsoft.com/office/officeart/2005/8/layout/vList2"/>
    <dgm:cxn modelId="{1F499BE9-514B-41AB-BBB9-A0585064279E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400" b="1" dirty="0" smtClean="0">
              <a:latin typeface="Calibri" pitchFamily="34" charset="0"/>
              <a:cs typeface="Calibri" pitchFamily="34" charset="0"/>
            </a:rPr>
            <a:t>МЕРКИ ЗА ПОЕФИКАСЕН ЕВРОПСКИ ИЗВЕШТАЈ – ЗАКОНСКА РЕГУЛАТИВА</a:t>
          </a:r>
          <a:endParaRPr lang="mk-MK" sz="24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 sz="2400" b="1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 sz="2400" b="1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72123" custLinFactNeighborX="716" custLinFactNeighborY="-90969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8EC7B92B-BCD4-4F84-99C2-1F6B44E47948}" type="presOf" srcId="{56DA6A0B-013A-4290-BC96-BEC14F971B1F}" destId="{C0A0E4A0-3AB3-4BC7-A318-4628359C5F8E}" srcOrd="0" destOrd="0" presId="urn:microsoft.com/office/officeart/2005/8/layout/vList2"/>
    <dgm:cxn modelId="{5DFCB066-34F1-418E-9023-697B5C803B06}" type="presOf" srcId="{4A058D03-910C-40EE-9D19-6A7CAF678923}" destId="{C57B8191-36D8-4FC4-B902-BA92A7AF7E60}" srcOrd="0" destOrd="0" presId="urn:microsoft.com/office/officeart/2005/8/layout/vList2"/>
    <dgm:cxn modelId="{C14562BC-49F9-4F7C-B2AB-0C65006142E1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МЕРКИ ЗА ПОЕФИКАСЕН ЕВРОПСКИ ИЗВЕШТАЈ - ЕДУКАЦИЈА</a:t>
          </a:r>
          <a:endParaRPr lang="mk-MK" sz="20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 sz="2000">
            <a:latin typeface="Calibri" pitchFamily="34" charset="0"/>
            <a:cs typeface="Calibri" pitchFamily="34" charset="0"/>
          </a:endParaRPr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 sz="2000">
            <a:latin typeface="Calibri" pitchFamily="34" charset="0"/>
            <a:cs typeface="Calibri" pitchFamily="34" charset="0"/>
          </a:endParaRPr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71388" custLinFactNeighborX="1770" custLinFactNeighborY="-85051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A1375045-9D7A-4A90-903F-ABD712FA16DE}" type="presOf" srcId="{4A058D03-910C-40EE-9D19-6A7CAF678923}" destId="{C57B8191-36D8-4FC4-B902-BA92A7AF7E60}" srcOrd="0" destOrd="0" presId="urn:microsoft.com/office/officeart/2005/8/layout/vList2"/>
    <dgm:cxn modelId="{E3F51F12-1C63-4110-9D09-117A267D5294}" type="presOf" srcId="{56DA6A0B-013A-4290-BC96-BEC14F971B1F}" destId="{C0A0E4A0-3AB3-4BC7-A318-4628359C5F8E}" srcOrd="0" destOrd="0" presId="urn:microsoft.com/office/officeart/2005/8/layout/vList2"/>
    <dgm:cxn modelId="{CB4AD2B6-F0AD-43B9-A56E-E8CB4B924816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МЕРКИ ЗА ПОЕФИКАСЕН ЕВРОПСКИ ИЗВЕШТАЈ - ЕДУКАЦИЈА</a:t>
          </a:r>
          <a:endParaRPr lang="mk-MK" sz="2000" b="1" dirty="0">
            <a:latin typeface="Calibri" pitchFamily="34" charset="0"/>
            <a:cs typeface="Calibri" pitchFamily="34" charset="0"/>
          </a:endParaRPr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/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42564" custLinFactNeighborX="716" custLinFactNeighborY="-90969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70361138-8171-4D81-9E53-1FCE7A0F463D}" type="presOf" srcId="{56DA6A0B-013A-4290-BC96-BEC14F971B1F}" destId="{C0A0E4A0-3AB3-4BC7-A318-4628359C5F8E}" srcOrd="0" destOrd="0" presId="urn:microsoft.com/office/officeart/2005/8/layout/vList2"/>
    <dgm:cxn modelId="{49EE9689-C2B0-4726-AB8C-6A9298DF839D}" type="presOf" srcId="{4A058D03-910C-40EE-9D19-6A7CAF678923}" destId="{C57B8191-36D8-4FC4-B902-BA92A7AF7E60}" srcOrd="0" destOrd="0" presId="urn:microsoft.com/office/officeart/2005/8/layout/vList2"/>
    <dgm:cxn modelId="{7C279DBF-C287-4439-A344-943D232320AA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МЕРКИ ЗА ПОЕФИКАСЕН ЕВРОПСКИ ИЗВЕШТАЈ - ЕДУКАЦИЈА</a:t>
          </a:r>
          <a:endParaRPr lang="mk-MK" sz="20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 sz="2000" b="1">
            <a:latin typeface="Calibri" pitchFamily="34" charset="0"/>
            <a:cs typeface="Calibri" pitchFamily="34" charset="0"/>
          </a:endParaRPr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 sz="2000" b="1">
            <a:latin typeface="Calibri" pitchFamily="34" charset="0"/>
            <a:cs typeface="Calibri" pitchFamily="34" charset="0"/>
          </a:endParaRPr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42564" custLinFactNeighborX="716" custLinFactNeighborY="-90969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6CE3A011-6979-4946-B8AF-CA9289DF7923}" type="presOf" srcId="{56DA6A0B-013A-4290-BC96-BEC14F971B1F}" destId="{C0A0E4A0-3AB3-4BC7-A318-4628359C5F8E}" srcOrd="0" destOrd="0" presId="urn:microsoft.com/office/officeart/2005/8/layout/vList2"/>
    <dgm:cxn modelId="{2DDF3932-BE48-48A8-B7B7-1BD41CE0BE8A}" type="presOf" srcId="{4A058D03-910C-40EE-9D19-6A7CAF678923}" destId="{C57B8191-36D8-4FC4-B902-BA92A7AF7E60}" srcOrd="0" destOrd="0" presId="urn:microsoft.com/office/officeart/2005/8/layout/vList2"/>
    <dgm:cxn modelId="{AE873C05-A85B-4E65-A8B5-0C925DE1B010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1800" b="1" dirty="0" smtClean="0">
              <a:latin typeface="Calibri" pitchFamily="34" charset="0"/>
              <a:cs typeface="Calibri" pitchFamily="34" charset="0"/>
            </a:rPr>
            <a:t>МЕРКИ ЗА ПОЕФИКАСЕН ЕВРОПСКИ ИЗВЕШТАЈ </a:t>
          </a:r>
          <a:r>
            <a:rPr lang="mk-MK" sz="1800" b="1" dirty="0" smtClean="0">
              <a:latin typeface="Calibri" pitchFamily="34" charset="0"/>
              <a:cs typeface="Calibri" pitchFamily="34" charset="0"/>
            </a:rPr>
            <a:t>- </a:t>
          </a:r>
          <a:r>
            <a:rPr lang="mk-MK" sz="1800" b="1" dirty="0" smtClean="0">
              <a:latin typeface="Calibri" pitchFamily="34" charset="0"/>
              <a:cs typeface="Calibri" pitchFamily="34" charset="0"/>
            </a:rPr>
            <a:t>ЕДУКАЦИЈА</a:t>
          </a:r>
          <a:endParaRPr lang="mk-MK" sz="18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 b="1">
            <a:latin typeface="Calibri" pitchFamily="34" charset="0"/>
            <a:cs typeface="Calibri" pitchFamily="34" charset="0"/>
          </a:endParaRPr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 b="1">
            <a:latin typeface="Calibri" pitchFamily="34" charset="0"/>
            <a:cs typeface="Calibri" pitchFamily="34" charset="0"/>
          </a:endParaRPr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42564" custLinFactNeighborX="716" custLinFactNeighborY="-90969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26C6565D-0FBC-4F41-9744-DF3C8B97365C}" type="presOf" srcId="{4A058D03-910C-40EE-9D19-6A7CAF678923}" destId="{C57B8191-36D8-4FC4-B902-BA92A7AF7E60}" srcOrd="0" destOrd="0" presId="urn:microsoft.com/office/officeart/2005/8/layout/vList2"/>
    <dgm:cxn modelId="{0AE9047A-464D-4359-B1E5-B31604A5E67E}" type="presOf" srcId="{56DA6A0B-013A-4290-BC96-BEC14F971B1F}" destId="{C0A0E4A0-3AB3-4BC7-A318-4628359C5F8E}" srcOrd="0" destOrd="0" presId="urn:microsoft.com/office/officeart/2005/8/layout/vList2"/>
    <dgm:cxn modelId="{DE40FE4B-57FD-4C3D-BCB6-058CCCFB6608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МЕРКИ ЗА ПОЕФИКАСЕН ЕВРОПСКИ ИЗВЕШТАЈ - ИДНИ АКТИВНСТИ НА РАБОТНАТА ГРУПА</a:t>
          </a:r>
          <a:endParaRPr lang="mk-MK" sz="2000" b="1" dirty="0">
            <a:latin typeface="Calibri" pitchFamily="34" charset="0"/>
            <a:cs typeface="Calibri" pitchFamily="34" charset="0"/>
          </a:endParaRPr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 sz="200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 sz="2000">
            <a:latin typeface="Calibri" pitchFamily="34" charset="0"/>
            <a:cs typeface="Calibri" pitchFamily="34" charset="0"/>
          </a:endParaRPr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65621" custLinFactNeighborX="492" custLinFactNeighborY="-246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31524668-18F7-4ECD-B0DF-D3846DE4941B}" type="presOf" srcId="{56DA6A0B-013A-4290-BC96-BEC14F971B1F}" destId="{C0A0E4A0-3AB3-4BC7-A318-4628359C5F8E}" srcOrd="0" destOrd="0" presId="urn:microsoft.com/office/officeart/2005/8/layout/vList2"/>
    <dgm:cxn modelId="{5ECF4417-3D24-454D-87FD-798E074063F0}" type="presOf" srcId="{4A058D03-910C-40EE-9D19-6A7CAF678923}" destId="{C57B8191-36D8-4FC4-B902-BA92A7AF7E60}" srcOrd="0" destOrd="0" presId="urn:microsoft.com/office/officeart/2005/8/layout/vList2"/>
    <dgm:cxn modelId="{B9F53690-28F8-42F3-902C-9BEE2EFF553F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rgbClr val="8086A0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ЗАКОНСКА РЕГУЛАТИВА</a:t>
          </a: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>
            <a:latin typeface="Calibri" pitchFamily="34" charset="0"/>
            <a:cs typeface="Calibri" pitchFamily="34" charset="0"/>
          </a:endParaRPr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>
            <a:latin typeface="Calibri" pitchFamily="34" charset="0"/>
            <a:cs typeface="Calibri" pitchFamily="34" charset="0"/>
          </a:endParaRPr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134532" custLinFactNeighborX="885" custLinFactNeighborY="-79972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6FA6315B-6A5B-42C2-A49A-898F4F656197}" type="presOf" srcId="{56DA6A0B-013A-4290-BC96-BEC14F971B1F}" destId="{C0A0E4A0-3AB3-4BC7-A318-4628359C5F8E}" srcOrd="0" destOrd="0" presId="urn:microsoft.com/office/officeart/2005/8/layout/vList2"/>
    <dgm:cxn modelId="{66B55F07-B449-4DE9-9AAB-7F7A335B1F0C}" type="presOf" srcId="{4A058D03-910C-40EE-9D19-6A7CAF678923}" destId="{C57B8191-36D8-4FC4-B902-BA92A7AF7E60}" srcOrd="0" destOrd="0" presId="urn:microsoft.com/office/officeart/2005/8/layout/vList2"/>
    <dgm:cxn modelId="{34A33C12-906C-47F1-A3A8-8138BC5F1311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rgbClr val="8086A0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ОБЕМ  НА  ПРИМЕНА</a:t>
          </a:r>
          <a:endParaRPr lang="en-GB" sz="2000" b="1" dirty="0" smtClean="0">
            <a:latin typeface="Calibri" pitchFamily="34" charset="0"/>
            <a:cs typeface="Calibri" pitchFamily="34" charset="0"/>
          </a:endParaRPr>
        </a:p>
        <a:p>
          <a:pPr algn="ctr" rtl="0"/>
          <a:r>
            <a:rPr lang="ru-RU" sz="2000" b="1" dirty="0" smtClean="0">
              <a:latin typeface="Calibri" pitchFamily="34" charset="0"/>
              <a:cs typeface="Calibri" pitchFamily="34" charset="0"/>
            </a:rPr>
            <a:t>Официјални податоци од Апликација во Национално Биро за пријавени штети со Европски извештај</a:t>
          </a:r>
        </a:p>
        <a:p>
          <a:pPr algn="ctr"/>
          <a:r>
            <a:rPr lang="ru-RU" sz="2000" b="1" dirty="0" smtClean="0">
              <a:latin typeface="Calibri" pitchFamily="34" charset="0"/>
              <a:cs typeface="Calibri" pitchFamily="34" charset="0"/>
            </a:rPr>
            <a:t>од 01.01.2010 до 30.09.2012 година</a:t>
          </a:r>
          <a:endParaRPr lang="mk-MK" sz="20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>
            <a:latin typeface="Calibri" pitchFamily="34" charset="0"/>
            <a:cs typeface="Calibri" pitchFamily="34" charset="0"/>
          </a:endParaRPr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>
            <a:latin typeface="Calibri" pitchFamily="34" charset="0"/>
            <a:cs typeface="Calibri" pitchFamily="34" charset="0"/>
          </a:endParaRPr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331721" custLinFactNeighborX="-885" custLinFactNeighborY="75612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4FEC0C13-9311-4E53-8965-C7E3EEEF04D0}" type="presOf" srcId="{56DA6A0B-013A-4290-BC96-BEC14F971B1F}" destId="{C0A0E4A0-3AB3-4BC7-A318-4628359C5F8E}" srcOrd="0" destOrd="0" presId="urn:microsoft.com/office/officeart/2005/8/layout/vList2"/>
    <dgm:cxn modelId="{96FBA865-A365-4018-B364-BE057E66514B}" type="presOf" srcId="{4A058D03-910C-40EE-9D19-6A7CAF678923}" destId="{C57B8191-36D8-4FC4-B902-BA92A7AF7E60}" srcOrd="0" destOrd="0" presId="urn:microsoft.com/office/officeart/2005/8/layout/vList2"/>
    <dgm:cxn modelId="{0311BA06-D2F7-466B-B867-F564DE8B3954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rgbClr val="8086A0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/>
            <a:t>ОБЕМ  НА  ПРИМЕНА</a:t>
          </a:r>
          <a:endParaRPr lang="en-GB" sz="2000" b="1" dirty="0" smtClean="0"/>
        </a:p>
        <a:p>
          <a:pPr algn="ctr" rtl="0"/>
          <a:r>
            <a:rPr lang="mk-MK" sz="2000" b="1" dirty="0" smtClean="0">
              <a:latin typeface="Calibri" pitchFamily="34" charset="0"/>
              <a:ea typeface="Tahoma" pitchFamily="34" charset="0"/>
              <a:cs typeface="Calibri" pitchFamily="34" charset="0"/>
            </a:rPr>
            <a:t>Неофицијални податоци преземени од статистиката на друштвата за осигурување</a:t>
          </a:r>
          <a:endParaRPr lang="mk-MK" sz="2000" b="1" dirty="0"/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114195" custLinFactNeighborY="-25873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E8332E00-E304-4A41-A714-5667EDEA4ED3}" type="presOf" srcId="{56DA6A0B-013A-4290-BC96-BEC14F971B1F}" destId="{C0A0E4A0-3AB3-4BC7-A318-4628359C5F8E}" srcOrd="0" destOrd="0" presId="urn:microsoft.com/office/officeart/2005/8/layout/vList2"/>
    <dgm:cxn modelId="{C9CC7841-1308-4555-8D15-DA4D9FA61E07}" type="presOf" srcId="{4A058D03-910C-40EE-9D19-6A7CAF678923}" destId="{C57B8191-36D8-4FC4-B902-BA92A7AF7E60}" srcOrd="0" destOrd="0" presId="urn:microsoft.com/office/officeart/2005/8/layout/vList2"/>
    <dgm:cxn modelId="{B5F81D2A-9BB6-4958-96BF-558F5F9B79DA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rgbClr val="8086A0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dirty="0" smtClean="0">
              <a:latin typeface="Tahoma" pitchFamily="34" charset="0"/>
              <a:cs typeface="Tahoma" pitchFamily="34" charset="0"/>
            </a:rPr>
            <a:t>ПРЕДНОСТИ ПРИ ПРИМЕНА НА ЕВРОПСКИ ИЗВЕШТАЈ</a:t>
          </a:r>
          <a:endParaRPr lang="mk-MK" sz="2000" dirty="0"/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42564" custLinFactNeighborY="-31791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01A6E839-22DD-4C01-B21A-96A758EB667C}" type="presOf" srcId="{4A058D03-910C-40EE-9D19-6A7CAF678923}" destId="{C57B8191-36D8-4FC4-B902-BA92A7AF7E60}" srcOrd="0" destOrd="0" presId="urn:microsoft.com/office/officeart/2005/8/layout/vList2"/>
    <dgm:cxn modelId="{6BB3546B-4AC4-4CEC-920B-8AA4447798A4}" type="presOf" srcId="{56DA6A0B-013A-4290-BC96-BEC14F971B1F}" destId="{C0A0E4A0-3AB3-4BC7-A318-4628359C5F8E}" srcOrd="0" destOrd="0" presId="urn:microsoft.com/office/officeart/2005/8/layout/vList2"/>
    <dgm:cxn modelId="{30704C93-9F2A-4EA8-BD59-E4B02657361D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rgbClr val="8086A0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НЕДОСТАТОЦИ ПРИ ПРИМЕНА НА ЕВРОПСКИ ИЗВЕШТАЈ</a:t>
          </a:r>
          <a:endParaRPr lang="mk-MK" sz="20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46968" custLinFactNeighborY="5731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870BD3A0-9D1F-40B0-B7CA-76D2A9FD75D9}" type="presOf" srcId="{56DA6A0B-013A-4290-BC96-BEC14F971B1F}" destId="{C0A0E4A0-3AB3-4BC7-A318-4628359C5F8E}" srcOrd="0" destOrd="0" presId="urn:microsoft.com/office/officeart/2005/8/layout/vList2"/>
    <dgm:cxn modelId="{84C5A5CE-F5C5-4D69-8811-49A644223E38}" type="presOf" srcId="{4A058D03-910C-40EE-9D19-6A7CAF678923}" destId="{C57B8191-36D8-4FC4-B902-BA92A7AF7E60}" srcOrd="0" destOrd="0" presId="urn:microsoft.com/office/officeart/2005/8/layout/vList2"/>
    <dgm:cxn modelId="{BD7329F2-E631-49B8-A9BE-75F2D37C450F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rgbClr val="8086A0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НЕДОСТАТОЦИ ПРИ ПРИМЕНА НА ЕВРОПСКИ ИЗВЕШТАЈ</a:t>
          </a:r>
          <a:endParaRPr lang="mk-MK" sz="20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46968" custLinFactNeighborY="5731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B0FA2D5B-653C-4E07-806C-BC556EB348DD}" type="presOf" srcId="{4A058D03-910C-40EE-9D19-6A7CAF678923}" destId="{C57B8191-36D8-4FC4-B902-BA92A7AF7E60}" srcOrd="0" destOrd="0" presId="urn:microsoft.com/office/officeart/2005/8/layout/vList2"/>
    <dgm:cxn modelId="{2F2774C7-7F41-4A73-BF3D-BFB273714B8C}" type="presOf" srcId="{56DA6A0B-013A-4290-BC96-BEC14F971B1F}" destId="{C0A0E4A0-3AB3-4BC7-A318-4628359C5F8E}" srcOrd="0" destOrd="0" presId="urn:microsoft.com/office/officeart/2005/8/layout/vList2"/>
    <dgm:cxn modelId="{E00252B2-65BB-4EB0-B78B-1E7E4EA29557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rgbClr val="5F657F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000" b="1" dirty="0" smtClean="0">
              <a:latin typeface="Calibri" pitchFamily="34" charset="0"/>
              <a:cs typeface="Calibri" pitchFamily="34" charset="0"/>
            </a:rPr>
            <a:t>ЗЛОУПОТРЕБА НА ЕВРОПСКИ ИЗВЕШТАЈ</a:t>
          </a:r>
          <a:endParaRPr lang="mk-MK" sz="20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42564" custLinFactNeighborX="-36" custLinFactNeighborY="-61380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249D8FD6-8240-4FD4-8DF5-7BF559D3E67F}" type="presOf" srcId="{4A058D03-910C-40EE-9D19-6A7CAF678923}" destId="{C57B8191-36D8-4FC4-B902-BA92A7AF7E60}" srcOrd="0" destOrd="0" presId="urn:microsoft.com/office/officeart/2005/8/layout/vList2"/>
    <dgm:cxn modelId="{370E3FB6-415B-49B9-8BF9-278016F329D6}" type="presOf" srcId="{56DA6A0B-013A-4290-BC96-BEC14F971B1F}" destId="{C0A0E4A0-3AB3-4BC7-A318-4628359C5F8E}" srcOrd="0" destOrd="0" presId="urn:microsoft.com/office/officeart/2005/8/layout/vList2"/>
    <dgm:cxn modelId="{1E651BE3-15AC-4185-BAA6-AE43D901566D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6DA6A0B-013A-4290-BC96-BEC14F971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k-MK"/>
        </a:p>
      </dgm:t>
    </dgm:pt>
    <dgm:pt modelId="{4A058D03-910C-40EE-9D19-6A7CAF678923}">
      <dgm:prSet custT="1"/>
      <dgm:spPr>
        <a:solidFill>
          <a:schemeClr val="tx2"/>
        </a:solidFill>
        <a:scene3d>
          <a:camera prst="orthographicFront"/>
          <a:lightRig rig="threePt" dir="t"/>
        </a:scene3d>
        <a:sp3d>
          <a:bevelT w="127000" h="127000"/>
        </a:sp3d>
      </dgm:spPr>
      <dgm:t>
        <a:bodyPr/>
        <a:lstStyle/>
        <a:p>
          <a:pPr algn="ctr" rtl="0"/>
          <a:r>
            <a:rPr lang="mk-MK" sz="2400" b="1" dirty="0" smtClean="0">
              <a:latin typeface="Calibri" pitchFamily="34" charset="0"/>
              <a:cs typeface="Calibri" pitchFamily="34" charset="0"/>
            </a:rPr>
            <a:t>МЕРКИ ЗА ПОЕФИКАСЕН ЕВРОПСКИ ИЗВЕШТАЈ</a:t>
          </a:r>
          <a:endParaRPr lang="mk-MK" sz="2400" b="1" dirty="0">
            <a:latin typeface="Calibri" pitchFamily="34" charset="0"/>
            <a:cs typeface="Calibri" pitchFamily="34" charset="0"/>
          </a:endParaRPr>
        </a:p>
      </dgm:t>
    </dgm:pt>
    <dgm:pt modelId="{A6786F55-F0EC-4906-A255-C9FA7A583C64}" type="parTrans" cxnId="{5A413D75-B5E1-45E9-8EFC-52CF35951BBC}">
      <dgm:prSet/>
      <dgm:spPr/>
      <dgm:t>
        <a:bodyPr/>
        <a:lstStyle/>
        <a:p>
          <a:endParaRPr lang="mk-MK"/>
        </a:p>
      </dgm:t>
    </dgm:pt>
    <dgm:pt modelId="{5F1FD685-111B-45EC-8840-43D8BFFD36CD}" type="sibTrans" cxnId="{5A413D75-B5E1-45E9-8EFC-52CF35951BBC}">
      <dgm:prSet/>
      <dgm:spPr/>
      <dgm:t>
        <a:bodyPr/>
        <a:lstStyle/>
        <a:p>
          <a:endParaRPr lang="mk-MK"/>
        </a:p>
      </dgm:t>
    </dgm:pt>
    <dgm:pt modelId="{C0A0E4A0-3AB3-4BC7-A318-4628359C5F8E}" type="pres">
      <dgm:prSet presAssocID="{56DA6A0B-013A-4290-BC96-BEC14F971B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mk-MK"/>
        </a:p>
      </dgm:t>
    </dgm:pt>
    <dgm:pt modelId="{C57B8191-36D8-4FC4-B902-BA92A7AF7E60}" type="pres">
      <dgm:prSet presAssocID="{4A058D03-910C-40EE-9D19-6A7CAF678923}" presName="parentText" presStyleLbl="node1" presStyleIdx="0" presStyleCnt="1" custScaleY="118731" custLinFactNeighborY="-5730">
        <dgm:presLayoutVars>
          <dgm:chMax val="0"/>
          <dgm:bulletEnabled val="1"/>
        </dgm:presLayoutVars>
      </dgm:prSet>
      <dgm:spPr/>
      <dgm:t>
        <a:bodyPr/>
        <a:lstStyle/>
        <a:p>
          <a:endParaRPr lang="mk-MK"/>
        </a:p>
      </dgm:t>
    </dgm:pt>
  </dgm:ptLst>
  <dgm:cxnLst>
    <dgm:cxn modelId="{5A413D75-B5E1-45E9-8EFC-52CF35951BBC}" srcId="{56DA6A0B-013A-4290-BC96-BEC14F971B1F}" destId="{4A058D03-910C-40EE-9D19-6A7CAF678923}" srcOrd="0" destOrd="0" parTransId="{A6786F55-F0EC-4906-A255-C9FA7A583C64}" sibTransId="{5F1FD685-111B-45EC-8840-43D8BFFD36CD}"/>
    <dgm:cxn modelId="{3D1EA9DA-D24A-483D-A46D-E4E5C13C42B1}" type="presOf" srcId="{4A058D03-910C-40EE-9D19-6A7CAF678923}" destId="{C57B8191-36D8-4FC4-B902-BA92A7AF7E60}" srcOrd="0" destOrd="0" presId="urn:microsoft.com/office/officeart/2005/8/layout/vList2"/>
    <dgm:cxn modelId="{64A77D0C-ABCC-4E20-B737-33486F833515}" type="presOf" srcId="{56DA6A0B-013A-4290-BC96-BEC14F971B1F}" destId="{C0A0E4A0-3AB3-4BC7-A318-4628359C5F8E}" srcOrd="0" destOrd="0" presId="urn:microsoft.com/office/officeart/2005/8/layout/vList2"/>
    <dgm:cxn modelId="{EC8AFCAF-96D4-4E5A-9EE8-1DD209EEB627}" type="presParOf" srcId="{C0A0E4A0-3AB3-4BC7-A318-4628359C5F8E}" destId="{C57B8191-36D8-4FC4-B902-BA92A7AF7E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C3A8D-6184-46BE-9696-CBDE5EC76EA1}">
      <dsp:nvSpPr>
        <dsp:cNvPr id="0" name=""/>
        <dsp:cNvSpPr/>
      </dsp:nvSpPr>
      <dsp:spPr>
        <a:xfrm>
          <a:off x="0" y="0"/>
          <a:ext cx="8143932" cy="542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b="1" kern="1200" dirty="0" smtClean="0">
              <a:latin typeface="Calibri" pitchFamily="34" charset="0"/>
              <a:cs typeface="Calibri" pitchFamily="34" charset="0"/>
            </a:rPr>
            <a:t>ЗАКОНСКА РЕГУЛАТИВА</a:t>
          </a:r>
          <a:endParaRPr lang="mk-MK" sz="1600" b="1" kern="1200" dirty="0">
            <a:latin typeface="Calibri" pitchFamily="34" charset="0"/>
            <a:cs typeface="Calibri" pitchFamily="34" charset="0"/>
          </a:endParaRPr>
        </a:p>
      </dsp:txBody>
      <dsp:txXfrm>
        <a:off x="26501" y="26501"/>
        <a:ext cx="8090930" cy="489878"/>
      </dsp:txXfrm>
    </dsp:sp>
    <dsp:sp modelId="{732A8DA2-CE84-43F7-9DBC-3F6535CA1881}">
      <dsp:nvSpPr>
        <dsp:cNvPr id="0" name=""/>
        <dsp:cNvSpPr/>
      </dsp:nvSpPr>
      <dsp:spPr>
        <a:xfrm>
          <a:off x="0" y="648072"/>
          <a:ext cx="8143932" cy="542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b="1" kern="1200" dirty="0" smtClean="0">
              <a:latin typeface="Calibri" pitchFamily="34" charset="0"/>
              <a:cs typeface="Calibri" pitchFamily="34" charset="0"/>
            </a:rPr>
            <a:t>ОБЕМ</a:t>
          </a:r>
          <a:r>
            <a:rPr lang="en-US" sz="1600" b="1" kern="1200" dirty="0" smtClean="0">
              <a:latin typeface="Calibri" pitchFamily="34" charset="0"/>
              <a:cs typeface="Calibri" pitchFamily="34" charset="0"/>
            </a:rPr>
            <a:t> </a:t>
          </a:r>
          <a:r>
            <a:rPr lang="mk-MK" sz="1600" b="1" kern="1200" dirty="0" smtClean="0">
              <a:latin typeface="Calibri" pitchFamily="34" charset="0"/>
              <a:cs typeface="Calibri" pitchFamily="34" charset="0"/>
            </a:rPr>
            <a:t> НА  ПРИМЕНА</a:t>
          </a:r>
          <a:endParaRPr lang="mk-MK" sz="1600" b="1" kern="1200" dirty="0">
            <a:latin typeface="Calibri" pitchFamily="34" charset="0"/>
            <a:cs typeface="Calibri" pitchFamily="34" charset="0"/>
          </a:endParaRPr>
        </a:p>
      </dsp:txBody>
      <dsp:txXfrm>
        <a:off x="26501" y="674573"/>
        <a:ext cx="8090930" cy="489878"/>
      </dsp:txXfrm>
    </dsp:sp>
    <dsp:sp modelId="{C6B672F5-D9EA-4D5B-A487-1B00B8B0C014}">
      <dsp:nvSpPr>
        <dsp:cNvPr id="0" name=""/>
        <dsp:cNvSpPr/>
      </dsp:nvSpPr>
      <dsp:spPr>
        <a:xfrm>
          <a:off x="0" y="1296144"/>
          <a:ext cx="8143932" cy="542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b="1" kern="1200" dirty="0" smtClean="0">
              <a:latin typeface="Calibri" pitchFamily="34" charset="0"/>
              <a:cs typeface="Calibri" pitchFamily="34" charset="0"/>
            </a:rPr>
            <a:t>ПРЕДНОСТИ ПРИ ПРИМЕНА НА ЕВРОПСКИ ИЗВЕШТАЈ</a:t>
          </a:r>
          <a:endParaRPr lang="mk-MK" sz="1600" b="1" kern="1200" dirty="0">
            <a:latin typeface="Calibri" pitchFamily="34" charset="0"/>
            <a:cs typeface="Calibri" pitchFamily="34" charset="0"/>
          </a:endParaRPr>
        </a:p>
      </dsp:txBody>
      <dsp:txXfrm>
        <a:off x="26501" y="1322645"/>
        <a:ext cx="8090930" cy="489878"/>
      </dsp:txXfrm>
    </dsp:sp>
    <dsp:sp modelId="{06F55E3F-3FE8-4B5E-83CA-11504C1E9C70}">
      <dsp:nvSpPr>
        <dsp:cNvPr id="0" name=""/>
        <dsp:cNvSpPr/>
      </dsp:nvSpPr>
      <dsp:spPr>
        <a:xfrm>
          <a:off x="0" y="1913968"/>
          <a:ext cx="8143932" cy="542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b="1" kern="1200" dirty="0" smtClean="0">
              <a:latin typeface="Calibri" pitchFamily="34" charset="0"/>
              <a:cs typeface="Calibri" pitchFamily="34" charset="0"/>
            </a:rPr>
            <a:t>НЕДОСТАТОЦИ  ПРИ ПРИМЕНА НА ЕВРОПСКИ ИЗВЕШТАЈ</a:t>
          </a:r>
          <a:endParaRPr lang="mk-MK" sz="1600" b="1" kern="1200" dirty="0">
            <a:latin typeface="Calibri" pitchFamily="34" charset="0"/>
            <a:cs typeface="Calibri" pitchFamily="34" charset="0"/>
          </a:endParaRPr>
        </a:p>
      </dsp:txBody>
      <dsp:txXfrm>
        <a:off x="26501" y="1940469"/>
        <a:ext cx="8090930" cy="489878"/>
      </dsp:txXfrm>
    </dsp:sp>
    <dsp:sp modelId="{8F63CC82-3D06-4B02-A0FC-72900C7927A5}">
      <dsp:nvSpPr>
        <dsp:cNvPr id="0" name=""/>
        <dsp:cNvSpPr/>
      </dsp:nvSpPr>
      <dsp:spPr>
        <a:xfrm>
          <a:off x="0" y="2540368"/>
          <a:ext cx="8143932" cy="542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b="1" kern="1200" dirty="0" smtClean="0">
              <a:latin typeface="Calibri" pitchFamily="34" charset="0"/>
              <a:cs typeface="Calibri" pitchFamily="34" charset="0"/>
            </a:rPr>
            <a:t>ЗЛОУПОТРЕБА НА ЕВРОПСКИ ИЗВЕШТАЈ</a:t>
          </a:r>
          <a:endParaRPr lang="mk-MK" sz="1600" b="1" kern="1200" dirty="0">
            <a:latin typeface="Calibri" pitchFamily="34" charset="0"/>
            <a:cs typeface="Calibri" pitchFamily="34" charset="0"/>
          </a:endParaRPr>
        </a:p>
      </dsp:txBody>
      <dsp:txXfrm>
        <a:off x="26501" y="2566869"/>
        <a:ext cx="8090930" cy="489878"/>
      </dsp:txXfrm>
    </dsp:sp>
    <dsp:sp modelId="{8A986940-FA46-451C-82D2-3B93587EA9C2}">
      <dsp:nvSpPr>
        <dsp:cNvPr id="0" name=""/>
        <dsp:cNvSpPr/>
      </dsp:nvSpPr>
      <dsp:spPr>
        <a:xfrm>
          <a:off x="0" y="3166768"/>
          <a:ext cx="8143932" cy="542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b="1" kern="1200" dirty="0" smtClean="0">
              <a:latin typeface="Calibri" pitchFamily="34" charset="0"/>
              <a:cs typeface="Calibri" pitchFamily="34" charset="0"/>
            </a:rPr>
            <a:t>МЕРКИ ЗА ЗГОЛЕМУВАЊЕ НА ЕФИКАСНОСТА НА ЕВРОПСКИ ИЗВЕШТАЈ</a:t>
          </a:r>
          <a:endParaRPr lang="mk-MK" sz="1600" b="1" kern="1200" dirty="0">
            <a:latin typeface="Calibri" pitchFamily="34" charset="0"/>
            <a:cs typeface="Calibri" pitchFamily="34" charset="0"/>
          </a:endParaRPr>
        </a:p>
      </dsp:txBody>
      <dsp:txXfrm>
        <a:off x="26501" y="3193269"/>
        <a:ext cx="8090930" cy="4898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936019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400" b="1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 – НИВО НА СОРАБОТКА</a:t>
          </a:r>
          <a:endParaRPr lang="mk-MK" sz="2400" b="1" kern="1200" dirty="0">
            <a:latin typeface="Calibri" pitchFamily="34" charset="0"/>
            <a:cs typeface="Calibri" pitchFamily="34" charset="0"/>
          </a:endParaRPr>
        </a:p>
      </dsp:txBody>
      <dsp:txXfrm>
        <a:off x="45693" y="45693"/>
        <a:ext cx="8045518" cy="84463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864091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400" b="0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 – ЗАКОНСКА РЕГУЛАТИВА</a:t>
          </a:r>
          <a:endParaRPr lang="mk-MK" sz="2400" b="0" kern="1200" dirty="0">
            <a:latin typeface="Calibri" pitchFamily="34" charset="0"/>
            <a:cs typeface="Calibri" pitchFamily="34" charset="0"/>
          </a:endParaRPr>
        </a:p>
      </dsp:txBody>
      <dsp:txXfrm>
        <a:off x="42181" y="42181"/>
        <a:ext cx="8052542" cy="77972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864091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400" b="1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 – ЗАКОНСКА РЕГУЛАТИВА</a:t>
          </a:r>
          <a:endParaRPr lang="mk-MK" sz="2400" b="1" kern="1200" dirty="0">
            <a:latin typeface="Calibri" pitchFamily="34" charset="0"/>
            <a:cs typeface="Calibri" pitchFamily="34" charset="0"/>
          </a:endParaRPr>
        </a:p>
      </dsp:txBody>
      <dsp:txXfrm>
        <a:off x="42181" y="42181"/>
        <a:ext cx="8052542" cy="77972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868649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 - ЕДУКАЦИЈА</a:t>
          </a:r>
          <a:endParaRPr lang="mk-MK" sz="2000" b="1" kern="1200" dirty="0">
            <a:latin typeface="Calibri" pitchFamily="34" charset="0"/>
            <a:cs typeface="Calibri" pitchFamily="34" charset="0"/>
          </a:endParaRPr>
        </a:p>
      </dsp:txBody>
      <dsp:txXfrm>
        <a:off x="42404" y="42404"/>
        <a:ext cx="8052096" cy="78384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517918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 - ЕДУКАЦИЈА</a:t>
          </a:r>
          <a:endParaRPr lang="mk-MK" sz="2000" b="1" kern="1200" dirty="0">
            <a:latin typeface="Calibri" pitchFamily="34" charset="0"/>
            <a:cs typeface="Calibri" pitchFamily="34" charset="0"/>
          </a:endParaRPr>
        </a:p>
      </dsp:txBody>
      <dsp:txXfrm>
        <a:off x="25283" y="25283"/>
        <a:ext cx="8086338" cy="46735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517918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 - ЕДУКАЦИЈА</a:t>
          </a:r>
          <a:endParaRPr lang="mk-MK" sz="2000" b="1" kern="1200" dirty="0">
            <a:latin typeface="Calibri" pitchFamily="34" charset="0"/>
            <a:cs typeface="Calibri" pitchFamily="34" charset="0"/>
          </a:endParaRPr>
        </a:p>
      </dsp:txBody>
      <dsp:txXfrm>
        <a:off x="25283" y="25283"/>
        <a:ext cx="8086338" cy="46735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517918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800" b="1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 </a:t>
          </a:r>
          <a:r>
            <a:rPr lang="mk-MK" sz="1800" b="1" kern="1200" dirty="0" smtClean="0">
              <a:latin typeface="Calibri" pitchFamily="34" charset="0"/>
              <a:cs typeface="Calibri" pitchFamily="34" charset="0"/>
            </a:rPr>
            <a:t>- </a:t>
          </a:r>
          <a:r>
            <a:rPr lang="mk-MK" sz="1800" b="1" kern="1200" dirty="0" smtClean="0">
              <a:latin typeface="Calibri" pitchFamily="34" charset="0"/>
              <a:cs typeface="Calibri" pitchFamily="34" charset="0"/>
            </a:rPr>
            <a:t>ЕДУКАЦИЈА</a:t>
          </a:r>
          <a:endParaRPr lang="mk-MK" sz="1800" b="1" kern="1200" dirty="0">
            <a:latin typeface="Calibri" pitchFamily="34" charset="0"/>
            <a:cs typeface="Calibri" pitchFamily="34" charset="0"/>
          </a:endParaRPr>
        </a:p>
      </dsp:txBody>
      <dsp:txXfrm>
        <a:off x="25283" y="25283"/>
        <a:ext cx="8086338" cy="46735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786192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 - ИДНИ АКТИВНСТИ НА РАБОТНАТА ГРУПА</a:t>
          </a:r>
          <a:endParaRPr lang="mk-MK" sz="2000" b="1" kern="1200" dirty="0">
            <a:latin typeface="Calibri" pitchFamily="34" charset="0"/>
            <a:cs typeface="Calibri" pitchFamily="34" charset="0"/>
          </a:endParaRPr>
        </a:p>
      </dsp:txBody>
      <dsp:txXfrm>
        <a:off x="38379" y="38379"/>
        <a:ext cx="8060146" cy="709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657942"/>
        </a:xfrm>
        <a:prstGeom prst="roundRect">
          <a:avLst/>
        </a:prstGeom>
        <a:solidFill>
          <a:srgbClr val="8086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ЗАКОНСКА РЕГУЛАТИВА</a:t>
          </a:r>
        </a:p>
      </dsp:txBody>
      <dsp:txXfrm>
        <a:off x="32118" y="32118"/>
        <a:ext cx="8072668" cy="593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33237"/>
          <a:ext cx="8136904" cy="1550938"/>
        </a:xfrm>
        <a:prstGeom prst="roundRect">
          <a:avLst/>
        </a:prstGeom>
        <a:solidFill>
          <a:srgbClr val="8086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ОБЕМ  НА  ПРИМЕНА</a:t>
          </a:r>
          <a:endParaRPr lang="en-GB" sz="2000" b="1" kern="1200" dirty="0" smtClean="0">
            <a:latin typeface="Calibri" pitchFamily="34" charset="0"/>
            <a:cs typeface="Calibri" pitchFamily="34" charset="0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alibri" pitchFamily="34" charset="0"/>
              <a:cs typeface="Calibri" pitchFamily="34" charset="0"/>
            </a:rPr>
            <a:t>Официјални податоци од Апликација во Национално Биро за пријавени штети со Европски извештај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alibri" pitchFamily="34" charset="0"/>
              <a:cs typeface="Calibri" pitchFamily="34" charset="0"/>
            </a:rPr>
            <a:t>од 01.01.2010 до 30.09.2012 година</a:t>
          </a:r>
          <a:endParaRPr lang="mk-MK" sz="2000" b="1" kern="1200" dirty="0">
            <a:latin typeface="Calibri" pitchFamily="34" charset="0"/>
            <a:cs typeface="Calibri" pitchFamily="34" charset="0"/>
          </a:endParaRPr>
        </a:p>
      </dsp:txBody>
      <dsp:txXfrm>
        <a:off x="75711" y="108948"/>
        <a:ext cx="7985482" cy="13995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1389524"/>
        </a:xfrm>
        <a:prstGeom prst="roundRect">
          <a:avLst/>
        </a:prstGeom>
        <a:solidFill>
          <a:srgbClr val="8086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/>
            <a:t>ОБЕМ  НА  ПРИМЕНА</a:t>
          </a:r>
          <a:endParaRPr lang="en-GB" sz="2000" b="1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ea typeface="Tahoma" pitchFamily="34" charset="0"/>
              <a:cs typeface="Calibri" pitchFamily="34" charset="0"/>
            </a:rPr>
            <a:t>Неофицијални податоци преземени од статистиката на друштвата за осигурување</a:t>
          </a:r>
          <a:endParaRPr lang="mk-MK" sz="2000" b="1" kern="1200" dirty="0"/>
        </a:p>
      </dsp:txBody>
      <dsp:txXfrm>
        <a:off x="67831" y="67831"/>
        <a:ext cx="8001242" cy="12538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517918"/>
        </a:xfrm>
        <a:prstGeom prst="roundRect">
          <a:avLst/>
        </a:prstGeom>
        <a:solidFill>
          <a:srgbClr val="8086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kern="1200" dirty="0" smtClean="0">
              <a:latin typeface="Tahoma" pitchFamily="34" charset="0"/>
              <a:cs typeface="Tahoma" pitchFamily="34" charset="0"/>
            </a:rPr>
            <a:t>ПРЕДНОСТИ ПРИ ПРИМЕНА НА ЕВРОПСКИ ИЗВЕШТАЈ</a:t>
          </a:r>
          <a:endParaRPr lang="mk-MK" sz="2000" kern="1200" dirty="0"/>
        </a:p>
      </dsp:txBody>
      <dsp:txXfrm>
        <a:off x="25283" y="25283"/>
        <a:ext cx="8086338" cy="4673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144021"/>
          <a:ext cx="8136904" cy="571506"/>
        </a:xfrm>
        <a:prstGeom prst="roundRect">
          <a:avLst/>
        </a:prstGeom>
        <a:solidFill>
          <a:srgbClr val="8086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НЕДОСТАТОЦИ ПРИ ПРИМЕНА НА ЕВРОПСКИ ИЗВЕШТАЈ</a:t>
          </a:r>
          <a:endParaRPr lang="mk-MK" sz="2000" b="1" kern="1200" dirty="0">
            <a:latin typeface="Calibri" pitchFamily="34" charset="0"/>
            <a:cs typeface="Calibri" pitchFamily="34" charset="0"/>
          </a:endParaRPr>
        </a:p>
      </dsp:txBody>
      <dsp:txXfrm>
        <a:off x="27899" y="171920"/>
        <a:ext cx="8081106" cy="5157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144021"/>
          <a:ext cx="8136904" cy="571506"/>
        </a:xfrm>
        <a:prstGeom prst="roundRect">
          <a:avLst/>
        </a:prstGeom>
        <a:solidFill>
          <a:srgbClr val="8086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НЕДОСТАТОЦИ ПРИ ПРИМЕНА НА ЕВРОПСКИ ИЗВЕШТАЈ</a:t>
          </a:r>
          <a:endParaRPr lang="mk-MK" sz="2000" b="1" kern="1200" dirty="0">
            <a:latin typeface="Calibri" pitchFamily="34" charset="0"/>
            <a:cs typeface="Calibri" pitchFamily="34" charset="0"/>
          </a:endParaRPr>
        </a:p>
      </dsp:txBody>
      <dsp:txXfrm>
        <a:off x="27899" y="171920"/>
        <a:ext cx="8081106" cy="5157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0"/>
          <a:ext cx="8136904" cy="517918"/>
        </a:xfrm>
        <a:prstGeom prst="roundRect">
          <a:avLst/>
        </a:prstGeom>
        <a:solidFill>
          <a:srgbClr val="5F657F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000" b="1" kern="1200" dirty="0" smtClean="0">
              <a:latin typeface="Calibri" pitchFamily="34" charset="0"/>
              <a:cs typeface="Calibri" pitchFamily="34" charset="0"/>
            </a:rPr>
            <a:t>ЗЛОУПОТРЕБА НА ЕВРОПСКИ ИЗВЕШТАЈ</a:t>
          </a:r>
          <a:endParaRPr lang="mk-MK" sz="2000" b="1" kern="1200" dirty="0">
            <a:latin typeface="Calibri" pitchFamily="34" charset="0"/>
            <a:cs typeface="Calibri" pitchFamily="34" charset="0"/>
          </a:endParaRPr>
        </a:p>
      </dsp:txBody>
      <dsp:txXfrm>
        <a:off x="25283" y="25283"/>
        <a:ext cx="8086338" cy="4673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B8191-36D8-4FC4-B902-BA92A7AF7E60}">
      <dsp:nvSpPr>
        <dsp:cNvPr id="0" name=""/>
        <dsp:cNvSpPr/>
      </dsp:nvSpPr>
      <dsp:spPr>
        <a:xfrm>
          <a:off x="0" y="5"/>
          <a:ext cx="8136904" cy="1444718"/>
        </a:xfrm>
        <a:prstGeom prst="round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2400" b="1" kern="1200" dirty="0" smtClean="0">
              <a:latin typeface="Calibri" pitchFamily="34" charset="0"/>
              <a:cs typeface="Calibri" pitchFamily="34" charset="0"/>
            </a:rPr>
            <a:t>МЕРКИ ЗА ПОЕФИКАСЕН ЕВРОПСКИ ИЗВЕШТАЈ</a:t>
          </a:r>
          <a:endParaRPr lang="mk-MK" sz="2400" b="1" kern="1200" dirty="0">
            <a:latin typeface="Calibri" pitchFamily="34" charset="0"/>
            <a:cs typeface="Calibri" pitchFamily="34" charset="0"/>
          </a:endParaRPr>
        </a:p>
      </dsp:txBody>
      <dsp:txXfrm>
        <a:off x="70525" y="70530"/>
        <a:ext cx="7995854" cy="1303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1764" tIns="45882" rIns="91764" bIns="45882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6332"/>
          </a:xfrm>
          <a:prstGeom prst="rect">
            <a:avLst/>
          </a:prstGeom>
        </p:spPr>
        <p:txBody>
          <a:bodyPr vert="horz" lIns="91764" tIns="45882" rIns="91764" bIns="45882" rtlCol="0"/>
          <a:lstStyle>
            <a:lvl1pPr algn="r">
              <a:defRPr sz="1200"/>
            </a:lvl1pPr>
          </a:lstStyle>
          <a:p>
            <a:fld id="{AAECBC97-8771-4C16-A184-8389E2F87EAF}" type="datetimeFigureOut">
              <a:rPr lang="mk-MK" smtClean="0"/>
              <a:pPr/>
              <a:t>22.10.2012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71800" cy="496332"/>
          </a:xfrm>
          <a:prstGeom prst="rect">
            <a:avLst/>
          </a:prstGeom>
        </p:spPr>
        <p:txBody>
          <a:bodyPr vert="horz" lIns="91764" tIns="45882" rIns="91764" bIns="45882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5" y="9428584"/>
            <a:ext cx="2971800" cy="496332"/>
          </a:xfrm>
          <a:prstGeom prst="rect">
            <a:avLst/>
          </a:prstGeom>
        </p:spPr>
        <p:txBody>
          <a:bodyPr vert="horz" lIns="91764" tIns="45882" rIns="91764" bIns="45882" rtlCol="0" anchor="b"/>
          <a:lstStyle>
            <a:lvl1pPr algn="r">
              <a:defRPr sz="1200"/>
            </a:lvl1pPr>
          </a:lstStyle>
          <a:p>
            <a:fld id="{D663205C-A1C8-4187-9427-EE792664AC97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793938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1764" tIns="45882" rIns="91764" bIns="45882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96332"/>
          </a:xfrm>
          <a:prstGeom prst="rect">
            <a:avLst/>
          </a:prstGeom>
        </p:spPr>
        <p:txBody>
          <a:bodyPr vert="horz" lIns="91764" tIns="45882" rIns="91764" bIns="45882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10/22/2012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4" tIns="45882" rIns="91764" bIns="45882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5155"/>
            <a:ext cx="5486400" cy="4466987"/>
          </a:xfrm>
          <a:prstGeom prst="rect">
            <a:avLst/>
          </a:prstGeom>
        </p:spPr>
        <p:txBody>
          <a:bodyPr vert="horz" lIns="91764" tIns="45882" rIns="91764" bIns="45882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71800" cy="496332"/>
          </a:xfrm>
          <a:prstGeom prst="rect">
            <a:avLst/>
          </a:prstGeom>
        </p:spPr>
        <p:txBody>
          <a:bodyPr vert="horz" lIns="91764" tIns="45882" rIns="91764" bIns="45882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9428584"/>
            <a:ext cx="2971800" cy="496332"/>
          </a:xfrm>
          <a:prstGeom prst="rect">
            <a:avLst/>
          </a:prstGeom>
        </p:spPr>
        <p:txBody>
          <a:bodyPr vert="horz" lIns="91764" tIns="45882" rIns="91764" bIns="45882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5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450850" y="744538"/>
            <a:ext cx="5956300" cy="3722687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450850" y="744538"/>
            <a:ext cx="5956300" cy="3722687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450850" y="744538"/>
            <a:ext cx="5956300" cy="3722687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36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175000"/>
            <a:ext cx="3733819" cy="759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247508"/>
            <a:ext cx="3733801" cy="1600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429306"/>
            <a:ext cx="3733801" cy="762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470336"/>
            <a:ext cx="1965960" cy="1524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499643"/>
            <a:ext cx="1965960" cy="762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302000"/>
            <a:ext cx="3063240" cy="2286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384153"/>
            <a:ext cx="16002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041385"/>
            <a:ext cx="9144000" cy="203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3062940"/>
            <a:ext cx="9144001" cy="11723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035908"/>
            <a:ext cx="2729950" cy="20702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0847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001573"/>
            <a:ext cx="8458200" cy="1225021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249948"/>
            <a:ext cx="4953000" cy="14605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505200"/>
            <a:ext cx="960120" cy="381000"/>
          </a:xfrm>
        </p:spPr>
        <p:txBody>
          <a:bodyPr/>
          <a:lstStyle/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10/22/2012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504407"/>
            <a:ext cx="1295400" cy="381000"/>
          </a:xfrm>
        </p:spPr>
        <p:txBody>
          <a:bodyPr/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947"/>
            <a:ext cx="747712" cy="30480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10/22/2012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952500"/>
            <a:ext cx="1905000" cy="4572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2500"/>
            <a:ext cx="6248400" cy="4572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10/22/2012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10/22/2012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651000"/>
            <a:ext cx="7772400" cy="1135063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05907"/>
            <a:ext cx="7772400" cy="1258093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/>
              <a:pPr/>
              <a:t>10/22/2012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377163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377163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10/22/2012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52500"/>
            <a:ext cx="8382000" cy="891540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870808"/>
            <a:ext cx="4041648" cy="381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870808"/>
            <a:ext cx="4041775" cy="381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257099"/>
            <a:ext cx="4041648" cy="32385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257099"/>
            <a:ext cx="4041775" cy="32385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10/22/2012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00"/>
            <a:ext cx="8229600" cy="891540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510540"/>
            <a:ext cx="957264" cy="381000"/>
          </a:xfrm>
        </p:spPr>
        <p:txBody>
          <a:bodyPr/>
          <a:lstStyle/>
          <a:p>
            <a:fld id="{6DFADB5D-B7A0-47E3-AD2D-B1A6F8614213}" type="datetime1">
              <a:rPr lang="en-US" smtClean="0"/>
              <a:pPr/>
              <a:t>10/22/2012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510540"/>
            <a:ext cx="1325880" cy="38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893"/>
            <a:ext cx="762000" cy="304800"/>
          </a:xfrm>
        </p:spPr>
        <p:txBody>
          <a:bodyPr/>
          <a:lstStyle/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10/22/2012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918308"/>
            <a:ext cx="3383280" cy="731520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675606"/>
            <a:ext cx="3383280" cy="384810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646906"/>
            <a:ext cx="5102352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en-US" smtClean="0"/>
              <a:pPr/>
              <a:t>10/22/2012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924301"/>
            <a:ext cx="586803" cy="3901364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952500"/>
            <a:ext cx="4572000" cy="381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728591"/>
            <a:ext cx="2590800" cy="2097074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10/22/2012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05682"/>
            <a:ext cx="9144000" cy="703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258886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56897"/>
            <a:ext cx="9144001" cy="762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00205"/>
            <a:ext cx="3733819" cy="759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66761"/>
            <a:ext cx="3733801" cy="15002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14587"/>
            <a:ext cx="3063240" cy="2286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90786"/>
            <a:ext cx="16002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668"/>
            <a:ext cx="57626" cy="5181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668"/>
            <a:ext cx="27432" cy="5181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668"/>
            <a:ext cx="9144" cy="51816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668"/>
            <a:ext cx="27432" cy="51816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17"/>
            <a:ext cx="54864" cy="48768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17"/>
            <a:ext cx="9144" cy="48768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952500"/>
            <a:ext cx="8229600" cy="889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74520"/>
            <a:ext cx="8229600" cy="36042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510540"/>
            <a:ext cx="957264" cy="3810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4606EA6-EFEA-4C30-9264-4F9291A5780D}" type="datetime1">
              <a:rPr lang="en-US" smtClean="0"/>
              <a:pPr/>
              <a:t>10/22/2012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510540"/>
            <a:ext cx="1325880" cy="381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893"/>
            <a:ext cx="762000" cy="3048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183" y="1448758"/>
            <a:ext cx="2376264" cy="3667125"/>
          </a:xfrm>
          <a:prstGeom prst="rect">
            <a:avLst/>
          </a:prstGeom>
          <a:ln>
            <a:noFill/>
          </a:ln>
          <a:effectLst/>
          <a:scene3d>
            <a:camera prst="isometricOffAxis1Top">
              <a:rot lat="19677197" lon="19407328" rev="2892671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8" name="TextBox 17"/>
          <p:cNvSpPr txBox="1"/>
          <p:nvPr/>
        </p:nvSpPr>
        <p:spPr>
          <a:xfrm>
            <a:off x="3851920" y="3823221"/>
            <a:ext cx="49753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400" b="1" dirty="0" smtClean="0">
                <a:latin typeface="+mj-lt"/>
                <a:cs typeface="Tahoma" pitchFamily="34" charset="0"/>
              </a:rPr>
              <a:t>ПРИМЕНА НА ЕВРОПСКИ ИЗВЕШТАЈ</a:t>
            </a:r>
          </a:p>
          <a:p>
            <a:pPr algn="ctr"/>
            <a:r>
              <a:rPr lang="mk-MK" sz="1600" dirty="0" smtClean="0">
                <a:latin typeface="+mj-lt"/>
                <a:cs typeface="Tahoma" pitchFamily="34" charset="0"/>
              </a:rPr>
              <a:t>ОХРИД, </a:t>
            </a:r>
            <a:r>
              <a:rPr lang="mk-MK" sz="1600" dirty="0" smtClean="0">
                <a:latin typeface="+mj-lt"/>
                <a:cs typeface="Tahoma" pitchFamily="34" charset="0"/>
              </a:rPr>
              <a:t>23-25</a:t>
            </a:r>
            <a:r>
              <a:rPr lang="en-US" sz="1600" dirty="0" smtClean="0">
                <a:latin typeface="+mj-lt"/>
                <a:cs typeface="Tahoma" pitchFamily="34" charset="0"/>
              </a:rPr>
              <a:t>.</a:t>
            </a:r>
            <a:r>
              <a:rPr lang="mk-MK" sz="1600" dirty="0" smtClean="0">
                <a:latin typeface="+mj-lt"/>
                <a:cs typeface="Tahoma" pitchFamily="34" charset="0"/>
              </a:rPr>
              <a:t>10.2012 година</a:t>
            </a:r>
          </a:p>
          <a:p>
            <a:pPr algn="ctr"/>
            <a:endParaRPr lang="mk-MK" sz="1400" dirty="0">
              <a:solidFill>
                <a:schemeClr val="bg2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30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5009765"/>
              </p:ext>
            </p:extLst>
          </p:nvPr>
        </p:nvGraphicFramePr>
        <p:xfrm>
          <a:off x="683568" y="481236"/>
          <a:ext cx="8136904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63" y="1615188"/>
            <a:ext cx="9324528" cy="3168352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endParaRPr lang="ru-RU" sz="15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ФИНГИРАЊЕ НА СООБРАЌАЈНИ НЕЗГОДИ (МОЖНОСТ ЗА НАДОМЕСТ НА МАТЕРЈАЛНА ШТЕТА ОД НН СТОРИТЕЛ)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НЕЗГОДА СО ЕВТИНО И СКАПО В</a:t>
            </a:r>
            <a:r>
              <a:rPr lang="en-US" sz="1500" b="1" dirty="0">
                <a:latin typeface="Calibri" pitchFamily="34" charset="0"/>
                <a:ea typeface="Tahoma" pitchFamily="34" charset="0"/>
                <a:cs typeface="Calibri" pitchFamily="34" charset="0"/>
              </a:rPr>
              <a:t>O</a:t>
            </a: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ЗИЛО</a:t>
            </a:r>
            <a:r>
              <a:rPr lang="en-US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(виновник скапо возило, а одговорност презема евтино возило)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ИЗМЕНА НА ПРВИЧНО ПРИФАЌАЊЕ НА ПОПОЛНУВАЊЕ НА </a:t>
            </a:r>
            <a:r>
              <a:rPr lang="en-US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E</a:t>
            </a: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ВРОПСКИ ИЗВЕШТАЈ – ПОТОА СЕ ПРЕДОМИСЛУВА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ИЗМЕНА НА ИДЕНТИФИКАЦИЈА НА УЧЕСНИЦИ ВО НЕЗГОДАТА</a:t>
            </a:r>
          </a:p>
          <a:p>
            <a:endParaRPr lang="ru-RU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33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90356378"/>
              </p:ext>
            </p:extLst>
          </p:nvPr>
        </p:nvGraphicFramePr>
        <p:xfrm>
          <a:off x="611560" y="553244"/>
          <a:ext cx="813690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281436"/>
            <a:ext cx="2305422" cy="309156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61313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8932964"/>
              </p:ext>
            </p:extLst>
          </p:nvPr>
        </p:nvGraphicFramePr>
        <p:xfrm>
          <a:off x="477084" y="337220"/>
          <a:ext cx="8136904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77084" y="1849388"/>
            <a:ext cx="8136904" cy="3384376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ru-RU" sz="16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just"/>
            <a:r>
              <a:rPr lang="ru-RU" sz="1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ЗГОЛЕМЕНО НИВО НА РАЗМЕНА НА ИНФОРМАЦИИ ПОМЕЃУ ДРУШТВАТА ЗА ОСИГУРУВАЊЕ И НАЦИОНАЛНОТО БИРО ЗА ОСИГУРУВАЊЕ ОД АСПЕКТ НА ЗЛОУПОТРЕБА НА Е</a:t>
            </a:r>
            <a:r>
              <a:rPr lang="mk-MK" sz="1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ВРОПСКИ ИЗВЕШТАЈ</a:t>
            </a:r>
            <a:r>
              <a:rPr lang="ru-RU" sz="1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 И ИЗМАМИ, КАКО И ЗАСИЛЕНА КОМУНИКАЦИЈА ПОМЕЃУ ДРУШТВАТА ВО СЛУЧАИ НА ЛИКВИДАЦИЈА НА ШТЕТИ СО ПОДЕЛЕНА ОДГОВОРНОСТ СО ПРИМЕНА НА ЕВРОПСКИ ИЗВЕШТАЈ</a:t>
            </a:r>
            <a:endParaRPr lang="en-GB" sz="16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en-GB" sz="16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just"/>
            <a:r>
              <a:rPr lang="ru-RU" sz="1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ЗГОЛЕМУВАЊЕ НА ОБЕМ И  ИНТЕНЗИТЕТОТ НА СОРАБОТКА СО МВР КАКО И ДРУГИ ИНСТИТУЦИИ КОИ ПРОФЕСИОНАЛНО СЕ ЗАНИМАВААТ СО ЗАШТИТА ОД ИЗМАМА</a:t>
            </a:r>
          </a:p>
          <a:p>
            <a:pPr algn="just">
              <a:buNone/>
            </a:pPr>
            <a:endParaRPr lang="ru-RU" sz="16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just"/>
            <a:endParaRPr lang="mk-MK" sz="15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just"/>
            <a:endParaRPr lang="mk-MK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3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41049925"/>
              </p:ext>
            </p:extLst>
          </p:nvPr>
        </p:nvGraphicFramePr>
        <p:xfrm>
          <a:off x="477084" y="553244"/>
          <a:ext cx="8136904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95400" y="1699311"/>
            <a:ext cx="8136904" cy="3534453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ru-RU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Font typeface="Courier New" pitchFamily="49" charset="0"/>
              <a:buChar char="o"/>
            </a:pPr>
            <a:r>
              <a:rPr lang="mk-MK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ТОЛКУВАЊЕ </a:t>
            </a:r>
            <a:r>
              <a:rPr lang="ru-RU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НА ЗАКОНСКИТЕ ОДРЕДБИ ОД ЧЛЕН 226 ОД ЗАКОНОТ ЗА БЕЗБЕДНОСТ НА СООБРАЌАЈОТ НА ПАТИШТАТА</a:t>
            </a:r>
            <a:r>
              <a:rPr lang="en-US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mk-MK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СО ПОСЕБЕН ОСВРТ НА</a:t>
            </a:r>
            <a:r>
              <a:rPr lang="ru-RU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:</a:t>
            </a:r>
            <a:endParaRPr lang="en-GB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„Полициските службеници на Министерството за внатрешни работи, се должни да излезат на местото на сообраќајната незгода во која е предизвикана мала материјална штета, </a:t>
            </a: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ако тоа го бара едниот од учесниците во сообраќајната незгода</a:t>
            </a:r>
            <a:r>
              <a:rPr lang="ru-RU" sz="1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и тоа во случаи кога...“ 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- „...еден од возачите не поседува соодветна возачка дозвола...“ (возач почетник, возач со навршени 16 години, забрана за управување со моторно возило)</a:t>
            </a:r>
          </a:p>
          <a:p>
            <a:endParaRPr lang="ru-RU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ДОПОЛНУВАЊЕ </a:t>
            </a:r>
            <a:r>
              <a:rPr lang="en-US" sz="1600" b="1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mk-MK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НА </a:t>
            </a:r>
            <a:r>
              <a:rPr lang="ru-RU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ЧЛЕН </a:t>
            </a:r>
            <a:r>
              <a:rPr lang="ru-RU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226 ОД ЗБСП ВО ОДНОС НА </a:t>
            </a:r>
            <a:r>
              <a:rPr lang="ru-RU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НЕУСОГЛАСЕНИ </a:t>
            </a:r>
            <a:r>
              <a:rPr lang="ru-RU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МИСЛЕЊА НА УЧЕСНИЦИТЕ ВО СООБРАЌАЈНАТА НЕЗГОДА ВО ВРСКА СО НАЧИНОТ И ОКОЛНОСТИТЕ ПОД КОИ СЕ СЛУЧИЛА ИСТАТА</a:t>
            </a:r>
          </a:p>
          <a:p>
            <a:endParaRPr lang="mk-MK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3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81201229"/>
              </p:ext>
            </p:extLst>
          </p:nvPr>
        </p:nvGraphicFramePr>
        <p:xfrm>
          <a:off x="477084" y="553244"/>
          <a:ext cx="8136904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95400" y="1777380"/>
            <a:ext cx="8136904" cy="3384376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ru-RU" sz="16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ru-RU" sz="16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ПРИМЕНА НА ЗАКОНСКАТА ОБВРСКА НА ОСИГУРЕНИЦИТЕ ОД ЧЛЕН 23 ОД ЗАКОН ЗА ЗАДОЛЖИТЕЛНО ОСИГУРУВАЊЕ</a:t>
            </a:r>
            <a:r>
              <a:rPr lang="ru-RU" sz="1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endParaRPr lang="en-GB" sz="16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None/>
            </a:pPr>
            <a:endParaRPr lang="ru-RU" sz="16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 </a:t>
            </a:r>
            <a:r>
              <a:rPr lang="ru-RU" sz="15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креирање на единствен образец за опширно известување за околностите под кои се случила сообраќајната незгода кој ќе се применува од страна на сите друштва за осигурување</a:t>
            </a:r>
          </a:p>
          <a:p>
            <a:pPr>
              <a:buNone/>
            </a:pPr>
            <a:r>
              <a:rPr lang="ru-RU" sz="15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	- дополнување во </a:t>
            </a:r>
            <a:r>
              <a:rPr lang="mk-MK" sz="15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Упатството за употреба на Извештај за сообраќајна незгода, </a:t>
            </a:r>
            <a:r>
              <a:rPr lang="ru-RU" sz="15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за обврската на осигурениците од член 23 од Законот за задолжително осигурување</a:t>
            </a:r>
          </a:p>
          <a:p>
            <a:endParaRPr lang="ru-RU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7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48756215"/>
              </p:ext>
            </p:extLst>
          </p:nvPr>
        </p:nvGraphicFramePr>
        <p:xfrm>
          <a:off x="484299" y="409228"/>
          <a:ext cx="8136904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77084" y="2209428"/>
            <a:ext cx="8136904" cy="3312368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mk-MK" sz="1800" b="1" dirty="0" smtClean="0">
                <a:latin typeface="Calibri" pitchFamily="34" charset="0"/>
                <a:cs typeface="Calibri" pitchFamily="34" charset="0"/>
              </a:rPr>
              <a:t>Спроведување </a:t>
            </a:r>
            <a:r>
              <a:rPr lang="mk-MK" sz="1800" b="1" dirty="0">
                <a:latin typeface="Calibri" pitchFamily="34" charset="0"/>
                <a:cs typeface="Calibri" pitchFamily="34" charset="0"/>
              </a:rPr>
              <a:t>на едукативна кампања со цел</a:t>
            </a:r>
            <a:r>
              <a:rPr lang="mk-MK" sz="18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n-GB" sz="18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1600" b="1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600" dirty="0">
                <a:latin typeface="Calibri" pitchFamily="34" charset="0"/>
                <a:cs typeface="Calibri" pitchFamily="34" charset="0"/>
              </a:rPr>
              <a:t>Подигање на свеста за </a:t>
            </a:r>
            <a:r>
              <a:rPr lang="mk-MK" sz="1600" dirty="0" smtClean="0">
                <a:latin typeface="Calibri" pitchFamily="34" charset="0"/>
                <a:cs typeface="Calibri" pitchFamily="34" charset="0"/>
              </a:rPr>
              <a:t>намената и значењето </a:t>
            </a:r>
            <a:r>
              <a:rPr lang="mk-MK" sz="1600" dirty="0">
                <a:latin typeface="Calibri" pitchFamily="34" charset="0"/>
                <a:cs typeface="Calibri" pitchFamily="34" charset="0"/>
              </a:rPr>
              <a:t>на </a:t>
            </a:r>
            <a:r>
              <a:rPr lang="mk-MK" sz="1600" dirty="0" smtClean="0">
                <a:latin typeface="Calibri" pitchFamily="34" charset="0"/>
                <a:cs typeface="Calibri" pitchFamily="34" charset="0"/>
              </a:rPr>
              <a:t>задолжителното осигурување </a:t>
            </a:r>
            <a:r>
              <a:rPr lang="mk-MK" sz="1600" dirty="0">
                <a:latin typeface="Calibri" pitchFamily="34" charset="0"/>
                <a:cs typeface="Calibri" pitchFamily="34" charset="0"/>
              </a:rPr>
              <a:t>од автомобилска </a:t>
            </a:r>
            <a:r>
              <a:rPr lang="mk-MK" sz="1600" dirty="0" smtClean="0">
                <a:latin typeface="Calibri" pitchFamily="34" charset="0"/>
                <a:cs typeface="Calibri" pitchFamily="34" charset="0"/>
              </a:rPr>
              <a:t>одговорност и можности за директно влијание за намалување на бројот на неосигурани и нерегистрирани возила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600" dirty="0">
                <a:latin typeface="Calibri" pitchFamily="34" charset="0"/>
                <a:cs typeface="Calibri" pitchFamily="34" charset="0"/>
              </a:rPr>
              <a:t>Подигање на нивото на сообраќајната култура 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600" dirty="0">
                <a:latin typeface="Calibri" pitchFamily="34" charset="0"/>
                <a:cs typeface="Calibri" pitchFamily="34" charset="0"/>
              </a:rPr>
              <a:t>Правилно постапување во случај на сообраќајни незгоди, со посебен акцент на правилна примена и правилно пополнување на Европскиот извештај 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endParaRPr lang="mk-MK" sz="16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mk-MK" sz="105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0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9881980"/>
              </p:ext>
            </p:extLst>
          </p:nvPr>
        </p:nvGraphicFramePr>
        <p:xfrm>
          <a:off x="611560" y="409228"/>
          <a:ext cx="8136904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77084" y="1489348"/>
            <a:ext cx="8136904" cy="4032448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mk-MK" sz="1800" b="1" dirty="0">
                <a:latin typeface="Calibri" pitchFamily="34" charset="0"/>
                <a:cs typeface="Calibri" pitchFamily="34" charset="0"/>
              </a:rPr>
              <a:t>Целна Група: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600" b="1" dirty="0">
                <a:latin typeface="Calibri" pitchFamily="34" charset="0"/>
                <a:cs typeface="Calibri" pitchFamily="34" charset="0"/>
              </a:rPr>
              <a:t>Граѓаните</a:t>
            </a:r>
            <a:r>
              <a:rPr lang="mk-MK" sz="1600" dirty="0">
                <a:latin typeface="Calibri" pitchFamily="34" charset="0"/>
                <a:cs typeface="Calibri" pitchFamily="34" charset="0"/>
              </a:rPr>
              <a:t>, во однос на информирање и едукација за </a:t>
            </a:r>
            <a:r>
              <a:rPr lang="mk-MK" sz="1600" dirty="0" smtClean="0">
                <a:latin typeface="Calibri" pitchFamily="34" charset="0"/>
                <a:cs typeface="Calibri" pitchFamily="34" charset="0"/>
              </a:rPr>
              <a:t>намената и значењето </a:t>
            </a:r>
            <a:r>
              <a:rPr lang="mk-MK" sz="1600" dirty="0">
                <a:latin typeface="Calibri" pitchFamily="34" charset="0"/>
                <a:cs typeface="Calibri" pitchFamily="34" charset="0"/>
              </a:rPr>
              <a:t>на </a:t>
            </a:r>
            <a:r>
              <a:rPr lang="mk-MK" sz="1600" dirty="0" smtClean="0">
                <a:latin typeface="Calibri" pitchFamily="34" charset="0"/>
                <a:cs typeface="Calibri" pitchFamily="34" charset="0"/>
              </a:rPr>
              <a:t>задолжителното осигурување од автомобилска одговорност, </a:t>
            </a:r>
            <a:r>
              <a:rPr lang="mk-MK" sz="1600" dirty="0">
                <a:latin typeface="Calibri" pitchFamily="34" charset="0"/>
                <a:cs typeface="Calibri" pitchFamily="34" charset="0"/>
              </a:rPr>
              <a:t>почитување на сообраќајните прописи, начин на постапување во случај на сообраќајна незгода и правилна примена на Европскиот извештај. Посебно внимание на возачите почетници и младата популација до 21 година. 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600" b="1" dirty="0">
                <a:latin typeface="Calibri" pitchFamily="34" charset="0"/>
                <a:cs typeface="Calibri" pitchFamily="34" charset="0"/>
              </a:rPr>
              <a:t>Претставниците </a:t>
            </a:r>
            <a:r>
              <a:rPr lang="mk-MK" sz="1600" b="1" dirty="0" smtClean="0">
                <a:latin typeface="Calibri" pitchFamily="34" charset="0"/>
                <a:cs typeface="Calibri" pitchFamily="34" charset="0"/>
              </a:rPr>
              <a:t>на друштвата за осигурување </a:t>
            </a:r>
            <a:r>
              <a:rPr lang="mk-MK" sz="1600" dirty="0" smtClean="0">
                <a:latin typeface="Calibri" pitchFamily="34" charset="0"/>
                <a:cs typeface="Calibri" pitchFamily="34" charset="0"/>
              </a:rPr>
              <a:t>–вработени, застапници </a:t>
            </a:r>
            <a:r>
              <a:rPr lang="mk-MK" sz="1600" dirty="0">
                <a:latin typeface="Calibri" pitchFamily="34" charset="0"/>
                <a:cs typeface="Calibri" pitchFamily="34" charset="0"/>
              </a:rPr>
              <a:t>во осигурување и </a:t>
            </a:r>
            <a:r>
              <a:rPr lang="mk-MK" sz="1600" dirty="0" smtClean="0">
                <a:latin typeface="Calibri" pitchFamily="34" charset="0"/>
                <a:cs typeface="Calibri" pitchFamily="34" charset="0"/>
              </a:rPr>
              <a:t>осигурителни </a:t>
            </a:r>
            <a:r>
              <a:rPr lang="mk-MK" sz="1600" dirty="0">
                <a:latin typeface="Calibri" pitchFamily="34" charset="0"/>
                <a:cs typeface="Calibri" pitchFamily="34" charset="0"/>
              </a:rPr>
              <a:t>брокери кои остваруваат директен контакт со осигурениците при продажба на осигурување од автомобилска одговорност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600" b="1" dirty="0">
                <a:latin typeface="Calibri" pitchFamily="34" charset="0"/>
                <a:cs typeface="Calibri" pitchFamily="34" charset="0"/>
              </a:rPr>
              <a:t>Претставниците на државни институции</a:t>
            </a:r>
            <a:r>
              <a:rPr lang="mk-MK" sz="1600" dirty="0">
                <a:latin typeface="Calibri" pitchFamily="34" charset="0"/>
                <a:cs typeface="Calibri" pitchFamily="34" charset="0"/>
              </a:rPr>
              <a:t> кои се директно инволвирани во спроведување на законските прописи и правилната примена на Европскиот извештај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endParaRPr lang="mk-MK" sz="105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mk-MK" sz="105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64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8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2695367"/>
              </p:ext>
            </p:extLst>
          </p:nvPr>
        </p:nvGraphicFramePr>
        <p:xfrm>
          <a:off x="395536" y="409228"/>
          <a:ext cx="8136904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77084" y="1417340"/>
            <a:ext cx="8136904" cy="4104456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mk-MK" sz="1600" b="1" dirty="0" smtClean="0">
                <a:latin typeface="Calibri" pitchFamily="34" charset="0"/>
                <a:cs typeface="Calibri" pitchFamily="34" charset="0"/>
              </a:rPr>
              <a:t>Спроведување </a:t>
            </a:r>
            <a:r>
              <a:rPr lang="mk-MK" sz="1600" b="1" dirty="0">
                <a:latin typeface="Calibri" pitchFamily="34" charset="0"/>
                <a:cs typeface="Calibri" pitchFamily="34" charset="0"/>
              </a:rPr>
              <a:t>на едукативната кампања</a:t>
            </a:r>
            <a:r>
              <a:rPr lang="mk-MK" sz="16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n-GB" sz="16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1400" dirty="0"/>
          </a:p>
          <a:p>
            <a:r>
              <a:rPr lang="mk-MK" sz="1500" dirty="0" smtClean="0">
                <a:latin typeface="Calibri" pitchFamily="34" charset="0"/>
                <a:cs typeface="Calibri" pitchFamily="34" charset="0"/>
              </a:rPr>
              <a:t>Креирање на план на активности за спроведување на кампањата за едукација </a:t>
            </a:r>
          </a:p>
          <a:p>
            <a:endParaRPr lang="mk-MK" sz="1500" dirty="0" smtClean="0">
              <a:latin typeface="Calibri" pitchFamily="34" charset="0"/>
              <a:cs typeface="Calibri" pitchFamily="34" charset="0"/>
            </a:endParaRPr>
          </a:p>
          <a:p>
            <a:r>
              <a:rPr lang="mk-MK" sz="1500" dirty="0" smtClean="0">
                <a:latin typeface="Calibri" pitchFamily="34" charset="0"/>
                <a:cs typeface="Calibri" pitchFamily="34" charset="0"/>
              </a:rPr>
              <a:t>Креирање на буџет, одредување на начин на финансирање и дефинирање на временска рамка за спроведување на кампањата. </a:t>
            </a:r>
            <a:endParaRPr lang="en-US" sz="15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mk-MK" sz="15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500" dirty="0" smtClean="0">
                <a:latin typeface="Calibri" pitchFamily="34" charset="0"/>
                <a:cs typeface="Calibri" pitchFamily="34" charset="0"/>
              </a:rPr>
              <a:t>Избор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на претставници кои директно ќе бидат вклучени во креирањето и спроведувањето на кампањата. Вклучување на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друштвата за осигурување,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Националното биро за осигурување, Агенцијата за супервизија на осигурување и Министерството за внатрешни работи  во планирање и спроведување на активностите за едукативната кампања. </a:t>
            </a:r>
            <a:endParaRPr lang="mk-MK" sz="1500" dirty="0" smtClean="0">
              <a:latin typeface="Calibri" pitchFamily="34" charset="0"/>
              <a:cs typeface="Calibri" pitchFamily="34" charset="0"/>
            </a:endParaRPr>
          </a:p>
          <a:p>
            <a:pPr lvl="0"/>
            <a:endParaRPr lang="mk-MK" sz="1500" dirty="0" smtClean="0">
              <a:latin typeface="Calibri" pitchFamily="34" charset="0"/>
              <a:cs typeface="Calibri" pitchFamily="34" charset="0"/>
            </a:endParaRPr>
          </a:p>
          <a:p>
            <a:pPr lvl="0"/>
            <a:endParaRPr lang="en-US" sz="1400" dirty="0"/>
          </a:p>
          <a:p>
            <a:endParaRPr lang="mk-MK" sz="105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2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59823971"/>
              </p:ext>
            </p:extLst>
          </p:nvPr>
        </p:nvGraphicFramePr>
        <p:xfrm>
          <a:off x="477084" y="409228"/>
          <a:ext cx="8136904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611560" y="1273324"/>
            <a:ext cx="8136904" cy="4320480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mk-MK" sz="1600" b="1" dirty="0" smtClean="0">
                <a:latin typeface="Calibri" pitchFamily="34" charset="0"/>
                <a:cs typeface="Calibri" pitchFamily="34" charset="0"/>
              </a:rPr>
              <a:t>Појдовни точки за креирање на план на активности за спроведување на кампањата за едукација</a:t>
            </a:r>
            <a:r>
              <a:rPr lang="mk-MK" sz="1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n-GB" sz="1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500" dirty="0">
                <a:latin typeface="Calibri" pitchFamily="34" charset="0"/>
                <a:cs typeface="Calibri" pitchFamily="34" charset="0"/>
              </a:rPr>
              <a:t>Подготовка и издавање на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промотивен материјал кој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ќе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биде дистрибуиран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во дневниот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печат,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на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станиците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з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а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технички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преглед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или заедно со полисите за осигурување со цел информирање на граѓаните за постапката за осигурување и регистрирање на возило и правилно постапување во случај на сообраќајна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незгода.</a:t>
            </a:r>
            <a:endParaRPr lang="en-US" sz="15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500" dirty="0">
                <a:latin typeface="Calibri" pitchFamily="34" charset="0"/>
                <a:cs typeface="Calibri" pitchFamily="34" charset="0"/>
              </a:rPr>
              <a:t>Изработка на видео спотови за процедурата на осигурување, регистрација и одјава на возило и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постапката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при случување на сообраќајна незгода,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и нивно промовирање преку интернет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страните на Агенцијата за супервизија на осигурување, Министерството за внатрешни работи, Националното биро за осигурување и друштвата за осигурување.</a:t>
            </a:r>
            <a:endParaRPr lang="en-US" sz="15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500" dirty="0">
                <a:latin typeface="Calibri" pitchFamily="34" charset="0"/>
                <a:cs typeface="Calibri" pitchFamily="34" charset="0"/>
              </a:rPr>
              <a:t>Медиумска покриеност на едукативната кампања (учество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во </a:t>
            </a:r>
            <a:r>
              <a:rPr lang="mk-MK" sz="1500" dirty="0">
                <a:latin typeface="Calibri" pitchFamily="34" charset="0"/>
                <a:cs typeface="Calibri" pitchFamily="34" charset="0"/>
              </a:rPr>
              <a:t>едукативни емисии, давање интервјуа, натписи во дневен печат...) </a:t>
            </a:r>
            <a:endParaRPr lang="en-US" sz="15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mk-MK" sz="1500" dirty="0">
                <a:latin typeface="Calibri" pitchFamily="34" charset="0"/>
                <a:cs typeface="Calibri" pitchFamily="34" charset="0"/>
              </a:rPr>
              <a:t>Едукација на младата популација преку организирање на едукативни часови и </a:t>
            </a:r>
            <a:r>
              <a:rPr lang="mk-MK" sz="1500" dirty="0" smtClean="0">
                <a:latin typeface="Calibri" pitchFamily="34" charset="0"/>
                <a:cs typeface="Calibri" pitchFamily="34" charset="0"/>
              </a:rPr>
              <a:t>предавања во средните училишта</a:t>
            </a:r>
            <a:endParaRPr lang="en-US" sz="1500" dirty="0">
              <a:latin typeface="Calibri" pitchFamily="34" charset="0"/>
              <a:cs typeface="Calibri" pitchFamily="34" charset="0"/>
            </a:endParaRPr>
          </a:p>
          <a:p>
            <a:endParaRPr lang="mk-MK" sz="105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mk-MK" sz="105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3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8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01462241"/>
              </p:ext>
            </p:extLst>
          </p:nvPr>
        </p:nvGraphicFramePr>
        <p:xfrm>
          <a:off x="477084" y="265212"/>
          <a:ext cx="8136904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517104" y="1201316"/>
            <a:ext cx="8136904" cy="4513684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mk-MK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НИВО НА СОРАБОТКА </a:t>
            </a:r>
          </a:p>
          <a:p>
            <a:pPr>
              <a:buNone/>
            </a:pP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Месечни средби на работната група со претставници на секторите за штети на друштвата за осигурување, почнувајќи од </a:t>
            </a:r>
            <a:r>
              <a:rPr lang="mk-MK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ноември 2012 година</a:t>
            </a:r>
          </a:p>
          <a:p>
            <a:r>
              <a:rPr lang="mk-MK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ЗАКОНСКА РЕГУЛАТИВА </a:t>
            </a:r>
          </a:p>
          <a:p>
            <a:pPr>
              <a:buNone/>
            </a:pP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Барање до Законодавно правната комисија при Собрание на Република Македонија по однос на официјално толкување на член 226 од ЗБПС до </a:t>
            </a:r>
            <a:r>
              <a:rPr lang="mk-MK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15.11.2012 година</a:t>
            </a: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>
              <a:buNone/>
            </a:pPr>
            <a:r>
              <a:rPr lang="ru-RU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Креирање на единствен образец за опширно известување согласно член 23 од Закон за задолжително осигурување до </a:t>
            </a:r>
            <a:r>
              <a:rPr lang="ru-RU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30.11.2012</a:t>
            </a:r>
            <a:r>
              <a:rPr lang="ru-RU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година</a:t>
            </a:r>
          </a:p>
          <a:p>
            <a:pPr>
              <a:buNone/>
            </a:pPr>
            <a:r>
              <a:rPr lang="ru-RU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Дополнување во </a:t>
            </a: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Упатството за употреба на Извештај за сообраќајна незгода, </a:t>
            </a:r>
            <a:r>
              <a:rPr lang="ru-RU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 обврската на осигурениците од член 23 од Законот за задолжително осигурување до </a:t>
            </a:r>
            <a:r>
              <a:rPr lang="ru-RU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31.12.2012</a:t>
            </a:r>
            <a:r>
              <a:rPr lang="ru-RU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година</a:t>
            </a:r>
          </a:p>
          <a:p>
            <a:r>
              <a:rPr lang="ru-RU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ЕДУКАЦИЈА </a:t>
            </a:r>
          </a:p>
          <a:p>
            <a:pPr>
              <a:buNone/>
            </a:pPr>
            <a:r>
              <a:rPr lang="ru-RU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Креирање на план за спроведување на едукативна кампања до </a:t>
            </a:r>
            <a:r>
              <a:rPr lang="ru-RU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31.12.2012 година</a:t>
            </a:r>
          </a:p>
          <a:p>
            <a:pPr>
              <a:buNone/>
            </a:pPr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mk-MK" sz="15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3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584" y="1633945"/>
            <a:ext cx="8548912" cy="170816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spAutoFit/>
          </a:bodyPr>
          <a:lstStyle/>
          <a:p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ФОРМИРАНА РАБОТНА ГРУПА ПО ИНИЦИЈАТИВА НА АГЕНЦИЈАТА ЗА СУПЕРВИЗИЈА ВО ОСИГУРУВАЊЕТО СО ПРЕТСТАВНИЦИ ОД</a:t>
            </a:r>
            <a:r>
              <a:rPr lang="en-GB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:</a:t>
            </a:r>
            <a:endParaRPr lang="mk-MK" sz="1500" b="1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mk-MK" sz="1500" b="1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Агенција за супервизија на осигурување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Национално биро за осигурување на Република Македонија</a:t>
            </a:r>
            <a:endParaRPr lang="en-US" sz="1500" b="1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Министерство за внатрешни работи на Република Македонија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друштвата за осигурување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583" y="3649588"/>
            <a:ext cx="8285125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mk-MK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ЦЕЛ:</a:t>
            </a:r>
          </a:p>
          <a:p>
            <a:pPr>
              <a:lnSpc>
                <a:spcPct val="150000"/>
              </a:lnSpc>
            </a:pPr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ИДЕНТИФИКУВАЊЕ НА НЕДОСТАТОЦИ ПРИ ПРИМЕНА НА ЕВРОПСКИОТ ИЗВЕШТАЈ И </a:t>
            </a:r>
          </a:p>
          <a:p>
            <a:pPr>
              <a:lnSpc>
                <a:spcPct val="150000"/>
              </a:lnSpc>
            </a:pPr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УТВРДУВАЊЕ НА МЕРКИ И ПРЕДЛОЗИ ЗА НИВНО НАДМИНУВАЊЕ</a:t>
            </a:r>
          </a:p>
          <a:p>
            <a:pPr algn="just"/>
            <a:endParaRPr lang="mk-MK" sz="1200" b="1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35804" y="481236"/>
            <a:ext cx="8136904" cy="657942"/>
            <a:chOff x="0" y="0"/>
            <a:chExt cx="8136904" cy="657942"/>
          </a:xfrm>
          <a:scene3d>
            <a:camera prst="orthographicFront"/>
            <a:lightRig rig="threePt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0" y="0"/>
              <a:ext cx="8136904" cy="657942"/>
            </a:xfrm>
            <a:prstGeom prst="roundRect">
              <a:avLst/>
            </a:prstGeom>
            <a:solidFill>
              <a:srgbClr val="8086A0"/>
            </a:solidFill>
            <a:sp3d>
              <a:bevelT w="127000" h="1270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2118" y="32118"/>
              <a:ext cx="8072668" cy="5937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mk-MK" sz="2000" b="1" kern="1200" dirty="0" smtClean="0">
                  <a:latin typeface="Calibri" pitchFamily="34" charset="0"/>
                  <a:cs typeface="Calibri" pitchFamily="34" charset="0"/>
                </a:rPr>
                <a:t>ИНИЦИЈАТИВА</a:t>
              </a:r>
              <a:endParaRPr lang="mk-MK" sz="2000" b="1" kern="1200" dirty="0" smtClean="0"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46712"/>
            <a:ext cx="4181475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1404" y="3937620"/>
            <a:ext cx="8136904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РАБОТНА ГРУПА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mk-MK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Агенција за супервизија на осигурување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mk-MK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Министерство за внатрешни </a:t>
            </a:r>
            <a:r>
              <a:rPr lang="mk-MK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работи</a:t>
            </a:r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mk-MK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Национално </a:t>
            </a:r>
            <a:r>
              <a:rPr lang="mk-MK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биро за осигурување</a:t>
            </a:r>
            <a:r>
              <a:rPr lang="en-GB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mk-MK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Претставници </a:t>
            </a:r>
            <a:r>
              <a:rPr lang="mk-MK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 друштвата за осигурување</a:t>
            </a:r>
          </a:p>
          <a:p>
            <a:pPr marL="171450" indent="-171450">
              <a:buFont typeface="Arial" pitchFamily="34" charset="0"/>
              <a:buChar char="•"/>
            </a:pPr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4261" y="2128128"/>
            <a:ext cx="453650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M_Svoboda" pitchFamily="2" charset="0"/>
              </a:rPr>
              <a:t>VI BLAGODARIME NA VNIMANIETO!</a:t>
            </a:r>
            <a:endParaRPr lang="en-GB" b="1" dirty="0">
              <a:latin typeface="M_Svobod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39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ontent Placeholder 1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61007378"/>
              </p:ext>
            </p:extLst>
          </p:nvPr>
        </p:nvGraphicFramePr>
        <p:xfrm>
          <a:off x="571472" y="1633365"/>
          <a:ext cx="8143932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35666" y="193204"/>
            <a:ext cx="8136904" cy="2961149"/>
            <a:chOff x="32118" y="-2335325"/>
            <a:chExt cx="8136904" cy="2961149"/>
          </a:xfrm>
          <a:scene3d>
            <a:camera prst="orthographicFront"/>
            <a:lightRig rig="threePt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32118" y="-2335325"/>
              <a:ext cx="8136904" cy="648072"/>
            </a:xfrm>
            <a:prstGeom prst="roundRect">
              <a:avLst/>
            </a:prstGeom>
            <a:solidFill>
              <a:srgbClr val="8086A0"/>
            </a:solidFill>
            <a:sp3d>
              <a:bevelT w="127000" h="1270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mk-MK" b="1" dirty="0" smtClean="0"/>
                <a:t>ПРИМЕНА НА ЕВРОПСКИ ИЗВЕШТАЈ</a:t>
              </a:r>
              <a:endParaRPr lang="en-US" b="1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32118" y="32118"/>
              <a:ext cx="8072668" cy="5937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mk-MK" sz="2000" b="1" kern="1200" dirty="0" smtClean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089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19394390"/>
              </p:ext>
            </p:extLst>
          </p:nvPr>
        </p:nvGraphicFramePr>
        <p:xfrm>
          <a:off x="323528" y="553244"/>
          <a:ext cx="8136904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1705372"/>
            <a:ext cx="8136904" cy="3024336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Courier New" pitchFamily="49" charset="0"/>
              <a:buChar char="o"/>
            </a:pPr>
            <a:endParaRPr lang="ru-RU" sz="15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500" b="1" dirty="0" smtClean="0">
                <a:latin typeface="Calibri" pitchFamily="34" charset="0"/>
                <a:cs typeface="Calibri" pitchFamily="34" charset="0"/>
              </a:rPr>
              <a:t>ЗАКОН ЗА ЗАДОЛЖИТЕЛНО ОСИГУРУВАЊЕ ВО СООБРАЌАЈОТ </a:t>
            </a:r>
            <a:r>
              <a:rPr lang="ru-RU" sz="1500" dirty="0" smtClean="0">
                <a:latin typeface="Calibri" pitchFamily="34" charset="0"/>
                <a:cs typeface="Calibri" pitchFamily="34" charset="0"/>
              </a:rPr>
              <a:t>(службен весник  бр. 88/05, 71/06, 81/08, 47/11 и 135/11) </a:t>
            </a:r>
          </a:p>
          <a:p>
            <a:pPr>
              <a:buFont typeface="Courier New" pitchFamily="49" charset="0"/>
              <a:buChar char="o"/>
            </a:pPr>
            <a:endParaRPr lang="ru-RU" sz="15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500" b="1" dirty="0" smtClean="0">
                <a:latin typeface="Calibri" pitchFamily="34" charset="0"/>
                <a:cs typeface="Calibri" pitchFamily="34" charset="0"/>
              </a:rPr>
              <a:t>ЗАКОН ЗА БЕЗБЕДНОСТ НА СООБРАЌАЈОТ НА ПАТИШТАТА </a:t>
            </a:r>
          </a:p>
          <a:p>
            <a:pPr>
              <a:buNone/>
            </a:pPr>
            <a:r>
              <a:rPr lang="ru-RU" sz="1500" dirty="0" smtClean="0">
                <a:latin typeface="Calibri" pitchFamily="34" charset="0"/>
                <a:cs typeface="Calibri" pitchFamily="34" charset="0"/>
              </a:rPr>
              <a:t>	- Законско решение за примена на Европски извештај (службен весник бр. 14/98)</a:t>
            </a:r>
          </a:p>
          <a:p>
            <a:pPr>
              <a:buNone/>
            </a:pPr>
            <a:r>
              <a:rPr lang="ru-RU" sz="1500" dirty="0" smtClean="0">
                <a:latin typeface="Calibri" pitchFamily="34" charset="0"/>
                <a:cs typeface="Calibri" pitchFamily="34" charset="0"/>
              </a:rPr>
              <a:t>	- Практична примена на Европски извештај  во РМ од 01.07.2005 (службен весник 54/07 и 64/09) </a:t>
            </a:r>
          </a:p>
          <a:p>
            <a:pPr algn="ctr">
              <a:buFont typeface="Courier New" pitchFamily="49" charset="0"/>
              <a:buChar char="o"/>
            </a:pP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Font typeface="Courier New" pitchFamily="49" charset="0"/>
              <a:buChar char="o"/>
            </a:pP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Font typeface="Courier New" pitchFamily="49" charset="0"/>
              <a:buChar char="o"/>
            </a:pPr>
            <a:endParaRPr lang="mk-MK" sz="1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Font typeface="Courier New" pitchFamily="49" charset="0"/>
              <a:buChar char="o"/>
            </a:pPr>
            <a:endParaRPr lang="mk-MK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0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9531283"/>
              </p:ext>
            </p:extLst>
          </p:nvPr>
        </p:nvGraphicFramePr>
        <p:xfrm>
          <a:off x="323528" y="265212"/>
          <a:ext cx="813690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78277" y="2281436"/>
            <a:ext cx="8136904" cy="3024336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Courier New" pitchFamily="49" charset="0"/>
              <a:buChar char="o"/>
            </a:pPr>
            <a:endParaRPr lang="ru-RU" sz="18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2010 година  -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8.805 </a:t>
            </a:r>
            <a:r>
              <a:rPr lang="mk-MK" sz="1800" dirty="0" smtClean="0">
                <a:latin typeface="Calibri" pitchFamily="34" charset="0"/>
                <a:cs typeface="Calibri" pitchFamily="34" charset="0"/>
              </a:rPr>
              <a:t>штети , од кои 642 се евидентирани како двојно пријавени (просечна пријава на штета по месец 734)</a:t>
            </a:r>
            <a:endParaRPr lang="ru-RU" sz="18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2011 година  - 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11</a:t>
            </a:r>
            <a:r>
              <a:rPr lang="mk-MK" sz="1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227 </a:t>
            </a:r>
            <a:r>
              <a:rPr lang="mk-MK" sz="1800" dirty="0" smtClean="0">
                <a:latin typeface="Calibri" pitchFamily="34" charset="0"/>
                <a:cs typeface="Calibri" pitchFamily="34" charset="0"/>
              </a:rPr>
              <a:t> штети , од кои 467 се евидентирани како двојно пријавени</a:t>
            </a: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mk-MK" sz="1800" dirty="0" smtClean="0">
                <a:latin typeface="Calibri" pitchFamily="34" charset="0"/>
                <a:cs typeface="Calibri" pitchFamily="34" charset="0"/>
              </a:rPr>
              <a:t>(просечна пријава на штета по месец 936)</a:t>
            </a:r>
            <a:endParaRPr lang="ru-RU" sz="18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30.09.2012 - 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7</a:t>
            </a:r>
            <a:r>
              <a:rPr lang="mk-MK" sz="1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509 </a:t>
            </a:r>
            <a:r>
              <a:rPr lang="mk-MK" sz="1800" dirty="0" smtClean="0">
                <a:latin typeface="Calibri" pitchFamily="34" charset="0"/>
                <a:cs typeface="Calibri" pitchFamily="34" charset="0"/>
              </a:rPr>
              <a:t>штети,  од кои 325 се евидентирани како двојно пријавени (просечна пријава на штета по месец 834)</a:t>
            </a:r>
            <a:endParaRPr lang="ru-RU" sz="18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Font typeface="Courier New" pitchFamily="49" charset="0"/>
              <a:buChar char="o"/>
            </a:pP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Font typeface="Courier New" pitchFamily="49" charset="0"/>
              <a:buChar char="o"/>
            </a:pP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Font typeface="Courier New" pitchFamily="49" charset="0"/>
              <a:buChar char="o"/>
            </a:pP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Font typeface="Courier New" pitchFamily="49" charset="0"/>
              <a:buChar char="o"/>
            </a:pPr>
            <a:endParaRPr lang="mk-MK" sz="1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Font typeface="Courier New" pitchFamily="49" charset="0"/>
              <a:buChar char="o"/>
            </a:pPr>
            <a:endParaRPr lang="mk-MK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0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build="p"/>
      <p:bldP spid="7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1800215"/>
              </p:ext>
            </p:extLst>
          </p:nvPr>
        </p:nvGraphicFramePr>
        <p:xfrm>
          <a:off x="323528" y="265212"/>
          <a:ext cx="813690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321566" y="2497460"/>
            <a:ext cx="8136904" cy="1656184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Courier New" pitchFamily="49" charset="0"/>
              <a:buChar char="o"/>
            </a:pP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Подрачје на град СКОПЈЕ   -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од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вкупен број на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пријавени штети од автомобилска одговорност 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~ 60-70%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се евидентирани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со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Европски извештај</a:t>
            </a:r>
            <a:endParaRPr lang="mk-MK" sz="18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Република Македонија - 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од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вкупен број на </a:t>
            </a:r>
            <a:r>
              <a:rPr lang="mk-MK" sz="1800" dirty="0">
                <a:latin typeface="Calibri" pitchFamily="34" charset="0"/>
                <a:ea typeface="Tahoma" pitchFamily="34" charset="0"/>
                <a:cs typeface="Calibri" pitchFamily="34" charset="0"/>
              </a:rPr>
              <a:t>пријавени штети од автомобилска одговорност ~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50 % 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се евидентирани 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со </a:t>
            </a:r>
            <a:r>
              <a:rPr lang="mk-MK" sz="1800" dirty="0">
                <a:latin typeface="Calibri" pitchFamily="34" charset="0"/>
                <a:ea typeface="Tahoma" pitchFamily="34" charset="0"/>
                <a:cs typeface="Calibri" pitchFamily="34" charset="0"/>
              </a:rPr>
              <a:t>Европски извештај</a:t>
            </a:r>
            <a:endParaRPr lang="mk-MK" sz="11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89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9" grpId="0" uiExpand="1" build="p"/>
      <p:bldP spid="9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201316"/>
            <a:ext cx="8136904" cy="504056"/>
          </a:xfrm>
          <a:noFill/>
          <a:ln>
            <a:noFill/>
          </a:ln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РЕЛЕВАНТЕН ДОКАЗ ЗА ОСТВАРУВАЊЕ НА ПРАВО ЗА НАДОМЕСТ НА ШТЕТИ ПРИ </a:t>
            </a:r>
          </a:p>
          <a:p>
            <a:pPr marL="0" indent="0" algn="ctr">
              <a:buNone/>
            </a:pP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МАЛИ МАТЕРЈАЛНИ ШТЕТИ</a:t>
            </a:r>
          </a:p>
          <a:p>
            <a:pPr algn="ctr"/>
            <a:endParaRPr lang="ru-RU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mk-MK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mk-MK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Content Placeholder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7586117"/>
              </p:ext>
            </p:extLst>
          </p:nvPr>
        </p:nvGraphicFramePr>
        <p:xfrm>
          <a:off x="485860" y="409228"/>
          <a:ext cx="8136904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1921396"/>
            <a:ext cx="8136904" cy="3600400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Font typeface="Wingdings" pitchFamily="2" charset="2"/>
              <a:buChar char="v"/>
            </a:pPr>
            <a:r>
              <a:rPr lang="ru-RU" sz="1800" dirty="0">
                <a:latin typeface="Calibri" pitchFamily="34" charset="0"/>
                <a:ea typeface="Tahoma" pitchFamily="34" charset="0"/>
                <a:cs typeface="Calibri" pitchFamily="34" charset="0"/>
              </a:rPr>
              <a:t>ЗГОЛЕМУВАЊЕ НА ЕКОНОМИЧНОСТА ВО ПРОЦЕС НА НАДОМЕСТ ЗА ШТЕТА</a:t>
            </a:r>
          </a:p>
          <a:p>
            <a:pPr algn="just">
              <a:buFont typeface="Wingdings" pitchFamily="2" charset="2"/>
              <a:buChar char="v"/>
            </a:pP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БРЗА НАПЛАТА НА НАДОМЕСТ  – избегнување на долго чекање на поли</a:t>
            </a:r>
            <a:r>
              <a:rPr lang="mk-MK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ц</a:t>
            </a: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иски записник</a:t>
            </a:r>
          </a:p>
          <a:p>
            <a:pPr algn="just">
              <a:buFont typeface="Wingdings" pitchFamily="2" charset="2"/>
              <a:buChar char="v"/>
            </a:pP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ОЛЕСНУВАЊЕ НА ПРОТОКОТ НА СООБРАЌАЈОТ ВО НАСЕЛЕНИ МЕСТА ПРИ СООБРАЌАЈНА НЕЗГОДА</a:t>
            </a:r>
          </a:p>
          <a:p>
            <a:pPr algn="just">
              <a:buFont typeface="Wingdings" pitchFamily="2" charset="2"/>
              <a:buChar char="v"/>
            </a:pP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АКТИВНО УЧЕСТВО НА САМИТЕ УЧЕСНИЦИ ВО СООБРАЌАЈОТ  ВО  КРЕИРАЊЕ НА ПОБЕЗБЕДЕН СООБРАЌАЕН ПРОСТОР</a:t>
            </a:r>
          </a:p>
          <a:p>
            <a:pPr algn="just">
              <a:buFont typeface="Wingdings" pitchFamily="2" charset="2"/>
              <a:buChar char="v"/>
            </a:pP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НЕПОСРЕДНО УЧЕСТВО ВО РАЗВОЈОТ НА СООБРАЌАЈНА И ОСИГУРИТЕЛНА КУЛТУРА</a:t>
            </a:r>
          </a:p>
          <a:p>
            <a:pPr algn="just">
              <a:buFont typeface="Wingdings" pitchFamily="2" charset="2"/>
              <a:buChar char="v"/>
            </a:pPr>
            <a:r>
              <a:rPr lang="ru-RU" sz="1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НАМАЛУВАЊЕ НА ОБЕМ НА НЕМАТЕРИЈАЛНИ ШТЕТИ</a:t>
            </a:r>
          </a:p>
          <a:p>
            <a:pPr algn="just"/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2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6" grpId="0">
        <p:bldAsOne/>
      </p:bldGraphic>
      <p:bldP spid="9" grpId="0" uiExpan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4251322"/>
              </p:ext>
            </p:extLst>
          </p:nvPr>
        </p:nvGraphicFramePr>
        <p:xfrm>
          <a:off x="471344" y="265212"/>
          <a:ext cx="813690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71344" y="1705372"/>
            <a:ext cx="8012339" cy="864096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Char char="q"/>
            </a:pP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ПОТЕШКОТИИ ВО УТВРДУВАЊЕ НА МАЛА МАТЕРИЈАЛНА ШТЕТА ОД СТРАНА НА УЧЕСНИЦИТЕ ВО СООБРАЌАЈНАТА НЕЗГОДА ШТО ЈА ОТЕЖНУВА ПОСТАПКАТА ЗА НАДОМЕСТ НА ШТЕТА</a:t>
            </a:r>
          </a:p>
          <a:p>
            <a:pPr marL="0" indent="0">
              <a:buNone/>
            </a:pPr>
            <a:endParaRPr lang="ru-RU" sz="1500" b="1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ru-RU" sz="15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mk-MK" sz="15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mk-MK" sz="15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1344" y="2694851"/>
            <a:ext cx="7776864" cy="750424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СО НЕПОТПОЛНО И НЕПРАВИЛНО ПОПОЛНУВАЊЕ НА  ЕВРОПСКИОТ ИЗВЕШТАЈ  НЕ СЕ ОБЕЗБЕДУВААТ</a:t>
            </a:r>
            <a:r>
              <a:rPr lang="en-GB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ru-RU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ДОВОЛНО МАТЕРИЈАЛНИ ДОКАЗИ ОД ЛИЦЕ МЕСТО НА СЛУЧЕНАТА СООБРАЌАЈНА НЕЗГОДА, ЗА БРЗ НАДОМЕСТ НА ШТЕТА</a:t>
            </a:r>
          </a:p>
          <a:p>
            <a:endParaRPr lang="ru-RU" sz="15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ru-RU" sz="15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mk-MK" sz="15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mk-MK" sz="15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1343" y="3793604"/>
            <a:ext cx="8946079" cy="1121974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ПРАВО НА РЕГРЕС СЕ СКРАТУВА ВО СЛУЧАЈ НА :</a:t>
            </a:r>
          </a:p>
          <a:p>
            <a:pPr lvl="2"/>
            <a:r>
              <a:rPr lang="mk-MK" sz="15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ВОЗАЧ БЕЗ СООДВЕТНА ДОЗВОЛА  ( ПРОМЕНА НА ВОЗАЧ ОД СОПАТНИЦИТЕ ИЛИ ДРУГ )</a:t>
            </a:r>
          </a:p>
          <a:p>
            <a:pPr lvl="2"/>
            <a:r>
              <a:rPr lang="mk-MK" sz="15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ВОЗАЧ ПОД ДЕЈСТВО НА АЛКОХОЛ</a:t>
            </a:r>
            <a:endParaRPr lang="mk-MK" sz="15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23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3873717"/>
              </p:ext>
            </p:extLst>
          </p:nvPr>
        </p:nvGraphicFramePr>
        <p:xfrm>
          <a:off x="471344" y="265212"/>
          <a:ext cx="813690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567275" y="1849388"/>
            <a:ext cx="8136904" cy="504056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НАМАЛЕНА МОЖНОСТ  ЗА РЕПРЕСИВНИ И КАЗНИВИ МЕРКИ ПРОТИВ СТОРИТЕЛИТЕ (</a:t>
            </a:r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ВИНОВНИЦИТЕ) </a:t>
            </a:r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НА СООБРАЌАЈНА НЕЗГОДА  ОД СТРАНА НА МВР</a:t>
            </a:r>
            <a:endParaRPr lang="mk-MK" sz="1500" b="1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67275" y="2733195"/>
            <a:ext cx="8136904" cy="769268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НЕУСОГЛАСЕНОСТ НА МИСЛЕЊАТА НА УЧЕСНИЦИТЕ ВО НЕЗГОДАТА ВО ВРСКА СО НАЧИНОТ И ОКОЛНОСТИТЕ ПОД КОИ СЕ СЛУЧИЛА НЕЗГОДАТА – ЈА ОТЕЖНУВА ПРИМЕНАТА НА ЕВРОПСКИОТ ИЗВЕШТАЈ</a:t>
            </a:r>
            <a:endParaRPr lang="mk-MK" sz="1500" b="1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39552" y="3865612"/>
            <a:ext cx="8136904" cy="1152128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mk-MK" sz="15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НЕСООДВЕТЕН ЕФЕКТ ПРИ НАДОМЕСТ НА ШТЕТА ПО ОСНОВА НА АО  И КАСКО ОСИГУРУВАЊЕ, ПОСЕБНО ПРИ РЕГРЕСНО ПОБАРУВАЊЕ ПО АО , А РЕШЕНА ПО ОСНОВ НА КАСКО ОСИГУРУВАЊЕ</a:t>
            </a:r>
            <a:endParaRPr lang="mk-MK" sz="1500" b="1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0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792</TotalTime>
  <Words>1262</Words>
  <Application>Microsoft Office PowerPoint</Application>
  <PresentationFormat>On-screen Show (16:10)</PresentationFormat>
  <Paragraphs>156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15.10.2010</dc:title>
  <dc:creator>goran.mihajlovski@winner.mk</dc:creator>
  <cp:lastModifiedBy>Ana Gjuroska</cp:lastModifiedBy>
  <cp:revision>81</cp:revision>
  <cp:lastPrinted>2012-10-22T07:00:45Z</cp:lastPrinted>
  <dcterms:created xsi:type="dcterms:W3CDTF">2010-10-12T13:42:42Z</dcterms:created>
  <dcterms:modified xsi:type="dcterms:W3CDTF">2012-10-22T08:01:23Z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