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79" r:id="rId7"/>
    <p:sldId id="261" r:id="rId8"/>
    <p:sldId id="263" r:id="rId9"/>
    <p:sldId id="265" r:id="rId10"/>
    <p:sldId id="267" r:id="rId11"/>
    <p:sldId id="269" r:id="rId12"/>
    <p:sldId id="270" r:id="rId13"/>
    <p:sldId id="271" r:id="rId14"/>
    <p:sldId id="274" r:id="rId15"/>
    <p:sldId id="275" r:id="rId16"/>
    <p:sldId id="276" r:id="rId17"/>
    <p:sldId id="278" r:id="rId18"/>
    <p:sldId id="277"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99360CC8-4F57-4CAD-8F5A-130E49057D8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9360CC8-4F57-4CAD-8F5A-130E49057D8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9360CC8-4F57-4CAD-8F5A-130E49057D8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9DEACD8-5448-4052-AE8F-40FA60A20BD3}" type="datetimeFigureOut">
              <a:rPr lang="en-US" smtClean="0"/>
              <a:pPr/>
              <a:t>10/24/2012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89DEACD8-5448-4052-AE8F-40FA60A20BD3}" type="datetimeFigureOut">
              <a:rPr lang="en-US" smtClean="0"/>
              <a:pPr/>
              <a:t>10/24/2012</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99360CC8-4F57-4CAD-8F5A-130E49057D8B}" type="slidenum">
              <a:rPr lang="en-US" smtClean="0"/>
              <a:pPr/>
              <a:t>‹#›</a:t>
            </a:fld>
            <a:endParaRPr lang="en-US"/>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9DEACD8-5448-4052-AE8F-40FA60A20BD3}" type="datetimeFigureOut">
              <a:rPr lang="en-US" smtClean="0"/>
              <a:pPr/>
              <a:t>10/24/2012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9360CC8-4F57-4CAD-8F5A-130E49057D8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wipe dir="d"/>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3337560"/>
            <a:ext cx="8000588" cy="2301240"/>
          </a:xfrm>
        </p:spPr>
        <p:txBody>
          <a:bodyPr>
            <a:noAutofit/>
          </a:bodyPr>
          <a:lstStyle/>
          <a:p>
            <a:pPr algn="ctr"/>
            <a:r>
              <a:rPr lang="mk-MK" sz="2800" dirty="0" smtClean="0"/>
              <a:t>Примена на Внатрешните одредби во рамките на надлежностите на Националното биро за осигурување</a:t>
            </a:r>
            <a:endParaRPr lang="en-US" sz="2800" dirty="0"/>
          </a:p>
        </p:txBody>
      </p:sp>
      <p:sp>
        <p:nvSpPr>
          <p:cNvPr id="3" name="Subtitle 2"/>
          <p:cNvSpPr>
            <a:spLocks noGrp="1"/>
          </p:cNvSpPr>
          <p:nvPr>
            <p:ph type="subTitle" idx="1"/>
          </p:nvPr>
        </p:nvSpPr>
        <p:spPr>
          <a:xfrm>
            <a:off x="5659894" y="5214950"/>
            <a:ext cx="3484106" cy="1082858"/>
          </a:xfrm>
        </p:spPr>
        <p:txBody>
          <a:bodyPr>
            <a:normAutofit/>
          </a:bodyPr>
          <a:lstStyle/>
          <a:p>
            <a:pPr algn="ctr"/>
            <a:r>
              <a:rPr lang="mk-MK" dirty="0" smtClean="0"/>
              <a:t>Лепосава Гелевска</a:t>
            </a:r>
            <a:endParaRPr lang="en-US" dirty="0" smtClean="0"/>
          </a:p>
          <a:p>
            <a:r>
              <a:rPr lang="mk-MK" dirty="0" smtClean="0"/>
              <a:t>Заменик Директор на НБО</a:t>
            </a:r>
          </a:p>
        </p:txBody>
      </p:sp>
      <p:sp>
        <p:nvSpPr>
          <p:cNvPr id="4" name="Title 1"/>
          <p:cNvSpPr txBox="1">
            <a:spLocks/>
          </p:cNvSpPr>
          <p:nvPr/>
        </p:nvSpPr>
        <p:spPr>
          <a:xfrm>
            <a:off x="357158" y="1643050"/>
            <a:ext cx="8000588" cy="642942"/>
          </a:xfrm>
          <a:prstGeom prst="rect">
            <a:avLst/>
          </a:prstGeom>
        </p:spPr>
        <p:txBody>
          <a:bodyPr vert="horz" lIns="45720" rIns="45720"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mk-MK"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Четврта меѓународна конференција</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k-MK" i="0" u="none" strike="noStrike" kern="1200" cap="all" spc="0" normalizeH="0" baseline="0" noProof="0"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uLnTx/>
                <a:uFillTx/>
                <a:latin typeface="+mj-lt"/>
                <a:ea typeface="+mj-ea"/>
                <a:cs typeface="+mj-cs"/>
              </a:rPr>
              <a:t>Охрид</a:t>
            </a:r>
            <a:r>
              <a:rPr lang="mk-MK" cap="all" baseline="0"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a:t>
            </a:r>
            <a:r>
              <a:rPr lang="mk-MK"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rPr>
              <a:t> 2012</a:t>
            </a:r>
            <a:endParaRPr kumimoji="0" lang="en-US" i="0" u="none" strike="noStrike" kern="1200" cap="all" spc="0" normalizeH="0" baseline="0" noProof="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uLnTx/>
              <a:uFillTx/>
              <a:latin typeface="+mj-lt"/>
              <a:ea typeface="+mj-ea"/>
              <a:cs typeface="+mj-cs"/>
            </a:endParaRPr>
          </a:p>
        </p:txBody>
      </p:sp>
      <p:pic>
        <p:nvPicPr>
          <p:cNvPr id="1028" name="Picture 4" descr="C:\Users\Jonce\Desktop\nbo1.png"/>
          <p:cNvPicPr>
            <a:picLocks noChangeAspect="1" noChangeArrowheads="1"/>
          </p:cNvPicPr>
          <p:nvPr/>
        </p:nvPicPr>
        <p:blipFill>
          <a:blip r:embed="rId2"/>
          <a:srcRect/>
          <a:stretch>
            <a:fillRect/>
          </a:stretch>
        </p:blipFill>
        <p:spPr bwMode="auto">
          <a:xfrm>
            <a:off x="214282" y="285728"/>
            <a:ext cx="8929718" cy="781050"/>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box(in)">
                                      <p:cBhvr>
                                        <p:cTn id="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357298"/>
            <a:ext cx="7772400" cy="914400"/>
          </a:xfrm>
        </p:spPr>
        <p:txBody>
          <a:bodyPr>
            <a:noAutofit/>
          </a:bodyPr>
          <a:lstStyle/>
          <a:p>
            <a:pPr algn="ctr"/>
            <a:r>
              <a:rPr lang="mk-MK" sz="2800" dirty="0" smtClean="0"/>
              <a:t>Проблеми во врска со рефундирањето на меѓународни штети</a:t>
            </a:r>
            <a:endParaRPr lang="en-US" sz="2800" dirty="0"/>
          </a:p>
        </p:txBody>
      </p:sp>
      <p:sp>
        <p:nvSpPr>
          <p:cNvPr id="3" name="Content Placeholder 2"/>
          <p:cNvSpPr>
            <a:spLocks noGrp="1"/>
          </p:cNvSpPr>
          <p:nvPr>
            <p:ph idx="1"/>
          </p:nvPr>
        </p:nvSpPr>
        <p:spPr>
          <a:xfrm>
            <a:off x="928662" y="2786058"/>
            <a:ext cx="7772400" cy="4572000"/>
          </a:xfrm>
        </p:spPr>
        <p:txBody>
          <a:bodyPr>
            <a:normAutofit/>
          </a:bodyPr>
          <a:lstStyle/>
          <a:p>
            <a:r>
              <a:rPr lang="mk-MK" sz="2400" dirty="0" smtClean="0"/>
              <a:t>Проблеми во врска со правниот основ </a:t>
            </a:r>
          </a:p>
          <a:p>
            <a:r>
              <a:rPr lang="mk-MK" sz="2400" dirty="0" smtClean="0"/>
              <a:t>Проблеми за висината на штетата</a:t>
            </a:r>
          </a:p>
          <a:p>
            <a:pPr lvl="0"/>
            <a:r>
              <a:rPr lang="mk-MK" sz="2400" dirty="0" smtClean="0"/>
              <a:t>Недоставување на материјални докази</a:t>
            </a:r>
            <a:endParaRPr lang="en-US" sz="2400" dirty="0" smtClean="0"/>
          </a:p>
          <a:p>
            <a:pPr lvl="0"/>
            <a:r>
              <a:rPr lang="mk-MK" sz="2400" dirty="0" smtClean="0"/>
              <a:t>Недоставување на медицинска документација за повредите на оштетените лица</a:t>
            </a:r>
            <a:endParaRPr lang="en-US" sz="2400" dirty="0" smtClean="0"/>
          </a:p>
          <a:p>
            <a:pPr lvl="0"/>
            <a:r>
              <a:rPr lang="mk-MK" sz="2400" dirty="0" smtClean="0"/>
              <a:t>Примена на европскиот извештај за сообракајни незгоди големи и мали штети</a:t>
            </a:r>
            <a:endParaRPr lang="en-US" sz="2800"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142984"/>
            <a:ext cx="7772400" cy="914400"/>
          </a:xfrm>
        </p:spPr>
        <p:txBody>
          <a:bodyPr>
            <a:noAutofit/>
          </a:bodyPr>
          <a:lstStyle/>
          <a:p>
            <a:pPr algn="ctr"/>
            <a:r>
              <a:rPr lang="mk-MK" sz="2800" dirty="0" smtClean="0"/>
              <a:t>Мерки за надминување на проблемите</a:t>
            </a:r>
            <a:endParaRPr lang="en-US" sz="2800" dirty="0"/>
          </a:p>
        </p:txBody>
      </p:sp>
      <p:sp>
        <p:nvSpPr>
          <p:cNvPr id="3" name="Content Placeholder 2"/>
          <p:cNvSpPr>
            <a:spLocks noGrp="1"/>
          </p:cNvSpPr>
          <p:nvPr>
            <p:ph idx="1"/>
          </p:nvPr>
        </p:nvSpPr>
        <p:spPr>
          <a:xfrm>
            <a:off x="0" y="1928802"/>
            <a:ext cx="8686832" cy="5429264"/>
          </a:xfrm>
        </p:spPr>
        <p:txBody>
          <a:bodyPr>
            <a:normAutofit fontScale="77500" lnSpcReduction="20000"/>
          </a:bodyPr>
          <a:lstStyle/>
          <a:p>
            <a:pPr marL="550926" indent="-514350">
              <a:buAutoNum type="arabicPeriod"/>
            </a:pPr>
            <a:r>
              <a:rPr lang="mk-MK" dirty="0" smtClean="0"/>
              <a:t>Друштвото за осигурување  за секоја </a:t>
            </a:r>
            <a:r>
              <a:rPr lang="en-US" dirty="0" smtClean="0"/>
              <a:t>“</a:t>
            </a:r>
            <a:r>
              <a:rPr lang="mk-MK" dirty="0" smtClean="0"/>
              <a:t>спорна</a:t>
            </a:r>
            <a:r>
              <a:rPr lang="en-US" dirty="0" smtClean="0"/>
              <a:t>”</a:t>
            </a:r>
            <a:r>
              <a:rPr lang="mk-MK" dirty="0" smtClean="0"/>
              <a:t> меѓународна штета – (правен основ или висина) да побара интервенција од Националното биро за осигурување.</a:t>
            </a:r>
            <a:endParaRPr lang="en-US" dirty="0" smtClean="0"/>
          </a:p>
          <a:p>
            <a:pPr marL="550926" indent="-514350">
              <a:buAutoNum type="arabicPeriod"/>
            </a:pPr>
            <a:r>
              <a:rPr lang="mk-MK" dirty="0" smtClean="0"/>
              <a:t>Националното биро за осигурување ќе се ангажира само во случаите кога нема директен одговор</a:t>
            </a:r>
            <a:endParaRPr lang="en-US" dirty="0" smtClean="0"/>
          </a:p>
          <a:p>
            <a:pPr marL="550926" indent="-514350">
              <a:buAutoNum type="arabicPeriod"/>
            </a:pPr>
            <a:r>
              <a:rPr lang="mk-MK" dirty="0" smtClean="0"/>
              <a:t>Стручната служба на Бирото итно,</a:t>
            </a:r>
            <a:r>
              <a:rPr lang="en-US" dirty="0" smtClean="0"/>
              <a:t> </a:t>
            </a:r>
            <a:r>
              <a:rPr lang="mk-MK" dirty="0" smtClean="0"/>
              <a:t>во рок од два дена од приемот на барањето на друштвото за осигурување,</a:t>
            </a:r>
            <a:r>
              <a:rPr lang="en-US" dirty="0" smtClean="0"/>
              <a:t> </a:t>
            </a:r>
            <a:r>
              <a:rPr lang="mk-MK" dirty="0" smtClean="0"/>
              <a:t>писмено ќе се обрати до соодветното Бирото за осигурување.</a:t>
            </a:r>
            <a:endParaRPr lang="en-US" dirty="0" smtClean="0"/>
          </a:p>
          <a:p>
            <a:pPr marL="550926" indent="-514350">
              <a:buAutoNum type="arabicPeriod"/>
            </a:pPr>
            <a:r>
              <a:rPr lang="mk-MK" dirty="0" smtClean="0"/>
              <a:t>Доколку се работи за специфична мегународна штета можно е истата да ја  разгледува и по неа да завзеде став  и Стручниот одбор за зелена карта.</a:t>
            </a:r>
            <a:endParaRPr lang="en-US" dirty="0" smtClean="0"/>
          </a:p>
          <a:p>
            <a:pPr marL="550926" indent="-514350">
              <a:buAutoNum type="arabicPeriod"/>
            </a:pPr>
            <a:r>
              <a:rPr lang="mk-MK" dirty="0" smtClean="0"/>
              <a:t>Во случај кога нема да се најде решение за спорната штета  меѓу двете бироа, во зависност од висината на штетата  Бирото  ќе иницира постапка за медијација или арбитража согласно актите на Советот на бироата .</a:t>
            </a:r>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214422"/>
            <a:ext cx="7772400" cy="914400"/>
          </a:xfrm>
        </p:spPr>
        <p:txBody>
          <a:bodyPr>
            <a:normAutofit/>
          </a:bodyPr>
          <a:lstStyle/>
          <a:p>
            <a:pPr algn="ctr"/>
            <a:r>
              <a:rPr lang="mk-MK" sz="2800" dirty="0" smtClean="0"/>
              <a:t>Медијација и арбитража</a:t>
            </a:r>
            <a:endParaRPr lang="en-US" sz="2800" dirty="0"/>
          </a:p>
        </p:txBody>
      </p:sp>
      <p:sp>
        <p:nvSpPr>
          <p:cNvPr id="3" name="Content Placeholder 2"/>
          <p:cNvSpPr>
            <a:spLocks noGrp="1"/>
          </p:cNvSpPr>
          <p:nvPr>
            <p:ph idx="1"/>
          </p:nvPr>
        </p:nvSpPr>
        <p:spPr>
          <a:xfrm>
            <a:off x="428596" y="2214554"/>
            <a:ext cx="8115328" cy="4840303"/>
          </a:xfrm>
        </p:spPr>
        <p:txBody>
          <a:bodyPr>
            <a:normAutofit fontScale="77500" lnSpcReduction="20000"/>
          </a:bodyPr>
          <a:lstStyle/>
          <a:p>
            <a:r>
              <a:rPr lang="mk-MK" dirty="0" smtClean="0"/>
              <a:t>Oдлука бр.10-1 од Генералното собрание во Лисабон која се применува од 01.07.2008</a:t>
            </a:r>
          </a:p>
          <a:p>
            <a:r>
              <a:rPr lang="mk-MK" dirty="0" smtClean="0"/>
              <a:t>Oдлука бр.9-3</a:t>
            </a:r>
            <a:r>
              <a:rPr lang="en-US" dirty="0" smtClean="0"/>
              <a:t> </a:t>
            </a:r>
            <a:r>
              <a:rPr lang="mk-MK" dirty="0" smtClean="0"/>
              <a:t>од 2011 година на 45-то Генерално собрание во Дубровник (дополнување).</a:t>
            </a:r>
            <a:endParaRPr lang="en-US" dirty="0" smtClean="0"/>
          </a:p>
          <a:p>
            <a:r>
              <a:rPr lang="mk-MK" dirty="0" smtClean="0"/>
              <a:t>Постапката за медијација се води:</a:t>
            </a:r>
            <a:endParaRPr lang="en-US" dirty="0" smtClean="0"/>
          </a:p>
          <a:p>
            <a:pPr lvl="0">
              <a:buFontTx/>
              <a:buChar char="-"/>
            </a:pPr>
            <a:r>
              <a:rPr lang="mk-MK" dirty="0" smtClean="0"/>
              <a:t>Ако е активиран </a:t>
            </a:r>
            <a:r>
              <a:rPr lang="en-GB" dirty="0" smtClean="0"/>
              <a:t>guarantee call</a:t>
            </a:r>
            <a:r>
              <a:rPr lang="mk-MK" dirty="0" smtClean="0"/>
              <a:t> согласно член 6.1 од Внатрешните одредби </a:t>
            </a:r>
          </a:p>
          <a:p>
            <a:pPr lvl="0">
              <a:buFontTx/>
              <a:buChar char="-"/>
            </a:pPr>
            <a:r>
              <a:rPr lang="mk-MK" dirty="0" smtClean="0"/>
              <a:t>Може да ја иницира само гарантното биро и истата е задолжителна пред започнување на други постапки.</a:t>
            </a:r>
          </a:p>
          <a:p>
            <a:pPr lvl="0">
              <a:buFontTx/>
              <a:buChar char="-"/>
            </a:pPr>
            <a:r>
              <a:rPr lang="mk-MK" dirty="0" smtClean="0"/>
              <a:t>Висината на штетата е помегу 10.000,00 еур и 50.000,00еур</a:t>
            </a:r>
          </a:p>
          <a:p>
            <a:pPr lvl="0">
              <a:buFontTx/>
              <a:buChar char="-"/>
            </a:pPr>
            <a:r>
              <a:rPr lang="mk-MK" dirty="0" smtClean="0"/>
              <a:t>Можно се повеќе </a:t>
            </a:r>
            <a:r>
              <a:rPr lang="en-GB" dirty="0" smtClean="0"/>
              <a:t>guarantee calls</a:t>
            </a:r>
            <a:r>
              <a:rPr lang="mk-MK" dirty="0" smtClean="0"/>
              <a:t> да се обединат во една медијација ако се работи за</a:t>
            </a:r>
            <a:r>
              <a:rPr lang="en-GB" dirty="0" smtClean="0"/>
              <a:t>guarantee calls </a:t>
            </a:r>
            <a:r>
              <a:rPr lang="mk-MK" dirty="0" smtClean="0"/>
              <a:t>помеѓу исти бироа. </a:t>
            </a:r>
            <a:endParaRPr lang="en-US" dirty="0" smtClean="0"/>
          </a:p>
          <a:p>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214422"/>
            <a:ext cx="7772400" cy="914400"/>
          </a:xfrm>
        </p:spPr>
        <p:txBody>
          <a:bodyPr>
            <a:normAutofit/>
          </a:bodyPr>
          <a:lstStyle/>
          <a:p>
            <a:pPr algn="ctr"/>
            <a:r>
              <a:rPr lang="mk-MK" sz="2800" dirty="0" smtClean="0"/>
              <a:t>Медијација и арбитража</a:t>
            </a:r>
            <a:endParaRPr lang="en-US" sz="2800" dirty="0"/>
          </a:p>
        </p:txBody>
      </p:sp>
      <p:sp>
        <p:nvSpPr>
          <p:cNvPr id="3" name="Content Placeholder 2"/>
          <p:cNvSpPr>
            <a:spLocks noGrp="1"/>
          </p:cNvSpPr>
          <p:nvPr>
            <p:ph idx="1"/>
          </p:nvPr>
        </p:nvSpPr>
        <p:spPr>
          <a:xfrm>
            <a:off x="357158" y="1946259"/>
            <a:ext cx="7639080" cy="4911741"/>
          </a:xfrm>
        </p:spPr>
        <p:txBody>
          <a:bodyPr>
            <a:normAutofit fontScale="77500" lnSpcReduction="20000"/>
          </a:bodyPr>
          <a:lstStyle/>
          <a:p>
            <a:pPr lvl="0"/>
            <a:r>
              <a:rPr lang="mk-MK" dirty="0" smtClean="0"/>
              <a:t>Во сите останати случаи постапката за медијација останува по избор.</a:t>
            </a:r>
            <a:endParaRPr lang="en-US" dirty="0" smtClean="0"/>
          </a:p>
          <a:p>
            <a:pPr lvl="0"/>
            <a:r>
              <a:rPr lang="mk-MK" dirty="0" smtClean="0"/>
              <a:t>Од 2011 година – ако гарантното биро од оправдана причина го отгфрлило </a:t>
            </a:r>
            <a:r>
              <a:rPr lang="en-GB" dirty="0" smtClean="0"/>
              <a:t>guarantee call</a:t>
            </a:r>
            <a:r>
              <a:rPr lang="mk-MK" dirty="0" smtClean="0"/>
              <a:t> во рок од еден месец од датата на </a:t>
            </a:r>
            <a:r>
              <a:rPr lang="en-GB" sz="2600" dirty="0" smtClean="0"/>
              <a:t>guarantee call</a:t>
            </a:r>
            <a:r>
              <a:rPr lang="mk-MK" dirty="0" smtClean="0"/>
              <a:t>,тогаш обработувачкото биро треба да побара постапка за медијација или арбитража.</a:t>
            </a:r>
            <a:endParaRPr lang="en-US" dirty="0" smtClean="0"/>
          </a:p>
          <a:p>
            <a:r>
              <a:rPr lang="mk-MK" dirty="0" smtClean="0"/>
              <a:t>Ако </a:t>
            </a:r>
            <a:r>
              <a:rPr lang="en-GB" sz="2600" dirty="0" smtClean="0"/>
              <a:t>guarantee call</a:t>
            </a:r>
            <a:r>
              <a:rPr lang="mk-MK" dirty="0" smtClean="0"/>
              <a:t> не подлежи на задолжителна постапка за медијација (последната наведена опција) гарантното биро може :</a:t>
            </a:r>
          </a:p>
          <a:p>
            <a:pPr>
              <a:buFontTx/>
              <a:buChar char="-"/>
            </a:pPr>
            <a:r>
              <a:rPr lang="mk-MK" dirty="0" smtClean="0"/>
              <a:t>да се согласи и да ја користи медијацијата ,но со примена на сите одредби или</a:t>
            </a:r>
            <a:endParaRPr lang="en-US" dirty="0" smtClean="0"/>
          </a:p>
          <a:p>
            <a:pPr lvl="0"/>
            <a:r>
              <a:rPr lang="mk-MK" dirty="0" smtClean="0"/>
              <a:t>Мора да иницира арбитража во рок од шест месеци од датата на подигање на </a:t>
            </a:r>
            <a:r>
              <a:rPr lang="en-GB" sz="2600" dirty="0" smtClean="0"/>
              <a:t>guarantee call</a:t>
            </a:r>
            <a:r>
              <a:rPr lang="mk-MK" sz="2600" dirty="0" smtClean="0"/>
              <a:t> </a:t>
            </a:r>
            <a:r>
              <a:rPr lang="mk-MK" dirty="0" smtClean="0"/>
              <a:t>но е обврзано да го плати износот на </a:t>
            </a:r>
            <a:r>
              <a:rPr lang="en-GB" sz="2600" dirty="0" smtClean="0"/>
              <a:t>guarantee call</a:t>
            </a:r>
            <a:endParaRPr lang="en-US" dirty="0" smtClean="0"/>
          </a:p>
          <a:p>
            <a:endParaRPr lang="en-US" dirty="0" smtClean="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071546"/>
            <a:ext cx="7772400" cy="914400"/>
          </a:xfrm>
        </p:spPr>
        <p:txBody>
          <a:bodyPr>
            <a:normAutofit/>
          </a:bodyPr>
          <a:lstStyle/>
          <a:p>
            <a:pPr algn="ctr"/>
            <a:r>
              <a:rPr lang="mk-MK" sz="2800" dirty="0" smtClean="0"/>
              <a:t>Арбитража</a:t>
            </a:r>
            <a:endParaRPr lang="en-US" sz="2800" dirty="0"/>
          </a:p>
        </p:txBody>
      </p:sp>
      <p:sp>
        <p:nvSpPr>
          <p:cNvPr id="3" name="Content Placeholder 2"/>
          <p:cNvSpPr>
            <a:spLocks noGrp="1"/>
          </p:cNvSpPr>
          <p:nvPr>
            <p:ph idx="1"/>
          </p:nvPr>
        </p:nvSpPr>
        <p:spPr>
          <a:xfrm>
            <a:off x="500034" y="1785926"/>
            <a:ext cx="8329642" cy="5429288"/>
          </a:xfrm>
        </p:spPr>
        <p:txBody>
          <a:bodyPr>
            <a:normAutofit fontScale="70000" lnSpcReduction="20000"/>
          </a:bodyPr>
          <a:lstStyle/>
          <a:p>
            <a:r>
              <a:rPr lang="mk-MK" dirty="0" smtClean="0"/>
              <a:t>На 46-то Генерално собрание во Букурешт (јуни 2012 година), е доставен предлог-нацрт.</a:t>
            </a:r>
          </a:p>
          <a:p>
            <a:pPr>
              <a:buNone/>
            </a:pPr>
            <a:endParaRPr lang="mk-MK" dirty="0" smtClean="0"/>
          </a:p>
          <a:p>
            <a:pPr>
              <a:buNone/>
            </a:pPr>
            <a:r>
              <a:rPr lang="mk-MK" dirty="0" smtClean="0"/>
              <a:t>Нацртот содржи : </a:t>
            </a:r>
            <a:endParaRPr lang="en-US" dirty="0" smtClean="0"/>
          </a:p>
          <a:p>
            <a:pPr marL="550926" indent="-514350">
              <a:buAutoNum type="arabicPeriod"/>
            </a:pPr>
            <a:r>
              <a:rPr lang="mk-MK" dirty="0" smtClean="0"/>
              <a:t>Воведни одредби,(предуслов,</a:t>
            </a:r>
            <a:r>
              <a:rPr lang="en-US" dirty="0" smtClean="0"/>
              <a:t> </a:t>
            </a:r>
            <a:r>
              <a:rPr lang="mk-MK" dirty="0" smtClean="0"/>
              <a:t>комуникација помеѓу странките, известување за арбитража,одговор на известувањето за арбитража</a:t>
            </a:r>
            <a:r>
              <a:rPr lang="en-US" dirty="0" smtClean="0"/>
              <a:t>, </a:t>
            </a:r>
            <a:r>
              <a:rPr lang="mk-MK" dirty="0" smtClean="0"/>
              <a:t>претставување и помош,</a:t>
            </a:r>
            <a:r>
              <a:rPr lang="en-US" dirty="0" smtClean="0"/>
              <a:t> </a:t>
            </a:r>
            <a:r>
              <a:rPr lang="mk-MK" dirty="0" smtClean="0"/>
              <a:t>орган за именување);                                      </a:t>
            </a:r>
            <a:endParaRPr lang="en-US" dirty="0" smtClean="0"/>
          </a:p>
          <a:p>
            <a:pPr marL="550926" indent="-514350">
              <a:buAutoNum type="arabicPeriod"/>
            </a:pPr>
            <a:r>
              <a:rPr lang="mk-MK" dirty="0" smtClean="0"/>
              <a:t>Состав на арбитражен суд (број на арбитри,информација за арбитерот,исклучување на одговорност);</a:t>
            </a:r>
            <a:endParaRPr lang="en-US" dirty="0" smtClean="0"/>
          </a:p>
          <a:p>
            <a:pPr marL="550926" indent="-514350">
              <a:buAutoNum type="arabicPeriod"/>
            </a:pPr>
            <a:r>
              <a:rPr lang="mk-MK" dirty="0" smtClean="0"/>
              <a:t>Арбитражни постапки</a:t>
            </a:r>
            <a:r>
              <a:rPr lang="en-US" dirty="0" smtClean="0"/>
              <a:t> </a:t>
            </a:r>
            <a:r>
              <a:rPr lang="mk-MK" dirty="0" smtClean="0"/>
              <a:t>(општи одредби,јазик);</a:t>
            </a:r>
            <a:endParaRPr lang="en-US" dirty="0" smtClean="0"/>
          </a:p>
          <a:p>
            <a:pPr marL="550926" indent="-514350">
              <a:buAutoNum type="arabicPeriod"/>
            </a:pPr>
            <a:r>
              <a:rPr lang="mk-MK" dirty="0" smtClean="0"/>
              <a:t>Пресуда</a:t>
            </a:r>
            <a:r>
              <a:rPr lang="en-US" dirty="0" smtClean="0"/>
              <a:t> </a:t>
            </a:r>
            <a:r>
              <a:rPr lang="mk-MK" dirty="0" smtClean="0"/>
              <a:t>(облик и дејство на пресудата,</a:t>
            </a:r>
            <a:r>
              <a:rPr lang="en-US" dirty="0" smtClean="0"/>
              <a:t> </a:t>
            </a:r>
            <a:r>
              <a:rPr lang="mk-MK" dirty="0" smtClean="0"/>
              <a:t>применлив закон,</a:t>
            </a:r>
            <a:r>
              <a:rPr lang="en-US" dirty="0" smtClean="0"/>
              <a:t> </a:t>
            </a:r>
            <a:r>
              <a:rPr lang="mk-MK" dirty="0" smtClean="0"/>
              <a:t>дефинирање на трошоци, такси и трошоци за арбитри др);</a:t>
            </a:r>
            <a:endParaRPr lang="en-US" dirty="0" smtClean="0"/>
          </a:p>
          <a:p>
            <a:r>
              <a:rPr lang="mk-MK" u="sng" dirty="0" smtClean="0"/>
              <a:t>Во моментот на сила се одредбите за арбиртажа на Комисијата на Обединетите нации  за законот за мегународна трговија – </a:t>
            </a:r>
            <a:r>
              <a:rPr lang="en-GB" u="sng" dirty="0" smtClean="0"/>
              <a:t>UNCITRAL </a:t>
            </a:r>
            <a:r>
              <a:rPr lang="mk-MK" u="sng" dirty="0" smtClean="0"/>
              <a:t>(последна корекција на истите е извршена во 2010 година</a:t>
            </a:r>
            <a:r>
              <a:rPr lang="mk-MK" dirty="0" smtClean="0"/>
              <a:t>)</a:t>
            </a:r>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071546"/>
            <a:ext cx="7772400" cy="914400"/>
          </a:xfrm>
        </p:spPr>
        <p:txBody>
          <a:bodyPr>
            <a:noAutofit/>
          </a:bodyPr>
          <a:lstStyle/>
          <a:p>
            <a:pPr algn="ctr"/>
            <a:r>
              <a:rPr lang="en-US" sz="2800" dirty="0" smtClean="0"/>
              <a:t>Guarantee call </a:t>
            </a:r>
            <a:r>
              <a:rPr lang="en-US" sz="3600" dirty="0" smtClean="0"/>
              <a:t>– </a:t>
            </a:r>
            <a:r>
              <a:rPr lang="en-US" sz="2800" dirty="0" smtClean="0"/>
              <a:t>on line </a:t>
            </a:r>
            <a:r>
              <a:rPr lang="mk-MK" sz="2800" dirty="0" smtClean="0"/>
              <a:t>апликација</a:t>
            </a:r>
            <a:endParaRPr lang="en-US" sz="2800" dirty="0"/>
          </a:p>
        </p:txBody>
      </p:sp>
      <p:sp>
        <p:nvSpPr>
          <p:cNvPr id="3" name="Content Placeholder 2"/>
          <p:cNvSpPr>
            <a:spLocks noGrp="1"/>
          </p:cNvSpPr>
          <p:nvPr>
            <p:ph idx="1"/>
          </p:nvPr>
        </p:nvSpPr>
        <p:spPr>
          <a:xfrm>
            <a:off x="357158" y="1857340"/>
            <a:ext cx="8358246" cy="5000660"/>
          </a:xfrm>
        </p:spPr>
        <p:txBody>
          <a:bodyPr>
            <a:normAutofit fontScale="77500" lnSpcReduction="20000"/>
          </a:bodyPr>
          <a:lstStyle/>
          <a:p>
            <a:r>
              <a:rPr lang="mk-MK" b="1" dirty="0" smtClean="0"/>
              <a:t>2008 год</a:t>
            </a:r>
            <a:r>
              <a:rPr lang="en-GB" dirty="0" smtClean="0"/>
              <a:t>. </a:t>
            </a:r>
            <a:r>
              <a:rPr lang="mk-MK" dirty="0" smtClean="0"/>
              <a:t>-</a:t>
            </a:r>
            <a:r>
              <a:rPr lang="en-US" dirty="0" smtClean="0"/>
              <a:t> </a:t>
            </a:r>
            <a:r>
              <a:rPr lang="mk-MK" b="1" dirty="0" smtClean="0"/>
              <a:t>14</a:t>
            </a:r>
            <a:r>
              <a:rPr lang="mk-MK" dirty="0" smtClean="0"/>
              <a:t> штети со активен </a:t>
            </a:r>
            <a:r>
              <a:rPr lang="en-GB" sz="2600" dirty="0" smtClean="0"/>
              <a:t>guarantee call</a:t>
            </a:r>
            <a:r>
              <a:rPr lang="mk-MK" sz="2900" dirty="0" smtClean="0"/>
              <a:t> </a:t>
            </a:r>
            <a:r>
              <a:rPr lang="mk-MK" dirty="0" smtClean="0"/>
              <a:t>во висина од </a:t>
            </a:r>
            <a:r>
              <a:rPr lang="mk-MK" b="1" dirty="0" smtClean="0"/>
              <a:t>49.527,75</a:t>
            </a:r>
            <a:r>
              <a:rPr lang="mk-MK" dirty="0" smtClean="0"/>
              <a:t> еур + камата од 12% годишно</a:t>
            </a:r>
            <a:r>
              <a:rPr lang="en-GB" dirty="0" smtClean="0"/>
              <a:t>:</a:t>
            </a:r>
          </a:p>
          <a:p>
            <a:pPr>
              <a:buNone/>
            </a:pPr>
            <a:r>
              <a:rPr lang="en-GB" dirty="0" smtClean="0"/>
              <a:t>	 </a:t>
            </a:r>
            <a:r>
              <a:rPr lang="en-GB" b="1" dirty="0" smtClean="0"/>
              <a:t>D(</a:t>
            </a:r>
            <a:r>
              <a:rPr lang="mk-MK" b="1" dirty="0" smtClean="0"/>
              <a:t>4</a:t>
            </a:r>
            <a:r>
              <a:rPr lang="en-GB" b="1" dirty="0" smtClean="0"/>
              <a:t>), I(</a:t>
            </a:r>
            <a:r>
              <a:rPr lang="mk-MK" b="1" dirty="0" smtClean="0"/>
              <a:t>4</a:t>
            </a:r>
            <a:r>
              <a:rPr lang="en-GB" b="1" dirty="0" smtClean="0"/>
              <a:t>), GR(</a:t>
            </a:r>
            <a:r>
              <a:rPr lang="mk-MK" b="1" dirty="0" smtClean="0"/>
              <a:t>3</a:t>
            </a:r>
            <a:r>
              <a:rPr lang="en-GB" b="1" dirty="0" smtClean="0"/>
              <a:t>), GB(</a:t>
            </a:r>
            <a:r>
              <a:rPr lang="mk-MK" b="1" dirty="0" smtClean="0"/>
              <a:t>1</a:t>
            </a:r>
            <a:r>
              <a:rPr lang="en-GB" b="1" dirty="0" smtClean="0"/>
              <a:t>), ND(</a:t>
            </a:r>
            <a:r>
              <a:rPr lang="mk-MK" b="1" dirty="0" smtClean="0"/>
              <a:t>1</a:t>
            </a:r>
            <a:r>
              <a:rPr lang="en-GB" b="1" dirty="0" smtClean="0"/>
              <a:t>) </a:t>
            </a:r>
            <a:r>
              <a:rPr lang="mk-MK" b="1" dirty="0" smtClean="0"/>
              <a:t>и</a:t>
            </a:r>
            <a:r>
              <a:rPr lang="en-US" b="1" dirty="0" smtClean="0"/>
              <a:t> </a:t>
            </a:r>
            <a:r>
              <a:rPr lang="en-GB" b="1" dirty="0" smtClean="0"/>
              <a:t>H(</a:t>
            </a:r>
            <a:r>
              <a:rPr lang="mk-MK" b="1" dirty="0" smtClean="0"/>
              <a:t>1</a:t>
            </a:r>
            <a:r>
              <a:rPr lang="en-GB" b="1" dirty="0" smtClean="0"/>
              <a:t>)</a:t>
            </a:r>
            <a:r>
              <a:rPr lang="en-GB" dirty="0" smtClean="0"/>
              <a:t>. </a:t>
            </a:r>
            <a:r>
              <a:rPr lang="mk-MK" dirty="0" smtClean="0"/>
              <a:t>Овие </a:t>
            </a:r>
            <a:r>
              <a:rPr lang="en-GB" sz="2600" dirty="0" smtClean="0"/>
              <a:t>guarantee call</a:t>
            </a:r>
            <a:r>
              <a:rPr lang="en-GB" dirty="0" smtClean="0"/>
              <a:t> </a:t>
            </a:r>
            <a:r>
              <a:rPr lang="mk-MK" dirty="0" smtClean="0"/>
              <a:t>се однесуваат за штети по зелени карти од: Осигурување </a:t>
            </a:r>
            <a:r>
              <a:rPr lang="en-US" dirty="0" smtClean="0"/>
              <a:t>“</a:t>
            </a:r>
            <a:r>
              <a:rPr lang="mk-MK" dirty="0" smtClean="0"/>
              <a:t>Винер</a:t>
            </a:r>
            <a:r>
              <a:rPr lang="en-US" dirty="0" smtClean="0"/>
              <a:t>”</a:t>
            </a:r>
            <a:r>
              <a:rPr lang="mk-MK" dirty="0" smtClean="0"/>
              <a:t>(5), Осигурување </a:t>
            </a:r>
            <a:r>
              <a:rPr lang="en-US" dirty="0" smtClean="0"/>
              <a:t>“</a:t>
            </a:r>
            <a:r>
              <a:rPr lang="mk-MK" dirty="0" smtClean="0"/>
              <a:t>Триглав</a:t>
            </a:r>
            <a:r>
              <a:rPr lang="en-US" dirty="0" smtClean="0"/>
              <a:t>”</a:t>
            </a:r>
            <a:r>
              <a:rPr lang="mk-MK" dirty="0" smtClean="0"/>
              <a:t>(3</a:t>
            </a:r>
            <a:r>
              <a:rPr lang="en-US" dirty="0" smtClean="0"/>
              <a:t>)</a:t>
            </a:r>
            <a:r>
              <a:rPr lang="mk-MK" dirty="0" smtClean="0"/>
              <a:t>, Осигурување </a:t>
            </a:r>
            <a:r>
              <a:rPr lang="en-US" dirty="0" smtClean="0"/>
              <a:t>“</a:t>
            </a:r>
            <a:r>
              <a:rPr lang="mk-MK" dirty="0" smtClean="0"/>
              <a:t>Инсиг</a:t>
            </a:r>
            <a:r>
              <a:rPr lang="en-US" dirty="0" smtClean="0"/>
              <a:t>”</a:t>
            </a:r>
            <a:r>
              <a:rPr lang="mk-MK" dirty="0" smtClean="0"/>
              <a:t>(3) и Осигурување </a:t>
            </a:r>
            <a:r>
              <a:rPr lang="en-US" dirty="0" smtClean="0"/>
              <a:t>“</a:t>
            </a:r>
            <a:r>
              <a:rPr lang="mk-MK" dirty="0" smtClean="0"/>
              <a:t>Евроинс</a:t>
            </a:r>
            <a:r>
              <a:rPr lang="en-US" dirty="0" smtClean="0"/>
              <a:t>”</a:t>
            </a:r>
            <a:r>
              <a:rPr lang="mk-MK" dirty="0" smtClean="0"/>
              <a:t> (1). </a:t>
            </a:r>
            <a:endParaRPr lang="en-US" dirty="0" smtClean="0"/>
          </a:p>
          <a:p>
            <a:r>
              <a:rPr lang="mk-MK" b="1" dirty="0" smtClean="0"/>
              <a:t>2009</a:t>
            </a:r>
            <a:r>
              <a:rPr lang="mk-MK" dirty="0" smtClean="0"/>
              <a:t> год –</a:t>
            </a:r>
            <a:r>
              <a:rPr lang="en-US" dirty="0" smtClean="0"/>
              <a:t> </a:t>
            </a:r>
            <a:r>
              <a:rPr lang="mk-MK" b="1" dirty="0" smtClean="0"/>
              <a:t>19</a:t>
            </a:r>
            <a:r>
              <a:rPr lang="en-US" dirty="0" smtClean="0"/>
              <a:t> </a:t>
            </a:r>
            <a:r>
              <a:rPr lang="mk-MK" dirty="0" smtClean="0"/>
              <a:t>штети</a:t>
            </a:r>
            <a:r>
              <a:rPr lang="en-US" dirty="0" smtClean="0"/>
              <a:t> </a:t>
            </a:r>
            <a:r>
              <a:rPr lang="mk-MK" dirty="0" smtClean="0"/>
              <a:t>со активен</a:t>
            </a:r>
            <a:r>
              <a:rPr lang="en-US" dirty="0" smtClean="0"/>
              <a:t> </a:t>
            </a:r>
            <a:r>
              <a:rPr lang="en-GB" sz="2600" dirty="0" smtClean="0"/>
              <a:t>guarantee call </a:t>
            </a:r>
            <a:r>
              <a:rPr lang="mk-MK" dirty="0" smtClean="0"/>
              <a:t>во висина од</a:t>
            </a:r>
            <a:r>
              <a:rPr lang="en-US" dirty="0" smtClean="0"/>
              <a:t> </a:t>
            </a:r>
            <a:r>
              <a:rPr lang="mk-MK" b="1" dirty="0" smtClean="0"/>
              <a:t>92.652,58</a:t>
            </a:r>
            <a:r>
              <a:rPr lang="mk-MK" dirty="0" smtClean="0"/>
              <a:t> еур</a:t>
            </a:r>
            <a:r>
              <a:rPr lang="en-US" dirty="0" smtClean="0"/>
              <a:t> </a:t>
            </a:r>
            <a:r>
              <a:rPr lang="mk-MK" dirty="0" smtClean="0"/>
              <a:t>+ камата</a:t>
            </a:r>
            <a:r>
              <a:rPr lang="en-US" dirty="0" smtClean="0"/>
              <a:t> </a:t>
            </a:r>
            <a:r>
              <a:rPr lang="mk-MK" dirty="0" smtClean="0"/>
              <a:t>од 12% годишно</a:t>
            </a:r>
            <a:r>
              <a:rPr lang="en-GB" b="1" dirty="0" smtClean="0"/>
              <a:t>: I(</a:t>
            </a:r>
            <a:r>
              <a:rPr lang="mk-MK" b="1" dirty="0" smtClean="0"/>
              <a:t>8</a:t>
            </a:r>
            <a:r>
              <a:rPr lang="en-GB" b="1" dirty="0" smtClean="0"/>
              <a:t>)</a:t>
            </a:r>
            <a:r>
              <a:rPr lang="mk-MK" b="1" dirty="0" smtClean="0"/>
              <a:t>, </a:t>
            </a:r>
            <a:r>
              <a:rPr lang="en-GB" b="1" dirty="0" smtClean="0"/>
              <a:t>D(</a:t>
            </a:r>
            <a:r>
              <a:rPr lang="mk-MK" b="1" dirty="0" smtClean="0"/>
              <a:t>4</a:t>
            </a:r>
            <a:r>
              <a:rPr lang="en-GB" b="1" dirty="0" smtClean="0"/>
              <a:t>), H(</a:t>
            </a:r>
            <a:r>
              <a:rPr lang="mk-MK" b="1" dirty="0" smtClean="0"/>
              <a:t>3</a:t>
            </a:r>
            <a:r>
              <a:rPr lang="en-GB" b="1" dirty="0" smtClean="0"/>
              <a:t>), GR(</a:t>
            </a:r>
            <a:r>
              <a:rPr lang="mk-MK" b="1" dirty="0" smtClean="0"/>
              <a:t>1</a:t>
            </a:r>
            <a:r>
              <a:rPr lang="en-GB" b="1" dirty="0" smtClean="0"/>
              <a:t>), GB(</a:t>
            </a:r>
            <a:r>
              <a:rPr lang="mk-MK" b="1" dirty="0" smtClean="0"/>
              <a:t>1</a:t>
            </a:r>
            <a:r>
              <a:rPr lang="en-GB" b="1" dirty="0" smtClean="0"/>
              <a:t>), TR(</a:t>
            </a:r>
            <a:r>
              <a:rPr lang="mk-MK" b="1" dirty="0" smtClean="0"/>
              <a:t>1</a:t>
            </a:r>
            <a:r>
              <a:rPr lang="en-GB" b="1" dirty="0" smtClean="0"/>
              <a:t>)</a:t>
            </a:r>
            <a:r>
              <a:rPr lang="mk-MK" b="1" dirty="0" smtClean="0"/>
              <a:t> и</a:t>
            </a:r>
            <a:r>
              <a:rPr lang="en-US" b="1" dirty="0" smtClean="0"/>
              <a:t> </a:t>
            </a:r>
            <a:r>
              <a:rPr lang="en-GB" b="1" dirty="0" smtClean="0"/>
              <a:t>SRB</a:t>
            </a:r>
            <a:r>
              <a:rPr lang="mk-MK" b="1" dirty="0" smtClean="0"/>
              <a:t>(1)</a:t>
            </a:r>
            <a:r>
              <a:rPr lang="mk-MK" dirty="0" smtClean="0"/>
              <a:t>.</a:t>
            </a:r>
            <a:r>
              <a:rPr lang="en-US" dirty="0" smtClean="0"/>
              <a:t> </a:t>
            </a:r>
            <a:r>
              <a:rPr lang="mk-MK" dirty="0" smtClean="0"/>
              <a:t>Овие </a:t>
            </a:r>
            <a:r>
              <a:rPr lang="en-GB" sz="2600" dirty="0" smtClean="0"/>
              <a:t>guarantee call</a:t>
            </a:r>
            <a:r>
              <a:rPr lang="en-GB" dirty="0" smtClean="0"/>
              <a:t> </a:t>
            </a:r>
            <a:r>
              <a:rPr lang="mk-MK" dirty="0" smtClean="0"/>
              <a:t>се однесуваат за штети по зелени карти од: Осигурување </a:t>
            </a:r>
            <a:r>
              <a:rPr lang="en-US" dirty="0" smtClean="0"/>
              <a:t>“</a:t>
            </a:r>
            <a:r>
              <a:rPr lang="mk-MK" dirty="0" smtClean="0"/>
              <a:t>Винер</a:t>
            </a:r>
            <a:r>
              <a:rPr lang="en-US" dirty="0" smtClean="0"/>
              <a:t>”</a:t>
            </a:r>
            <a:r>
              <a:rPr lang="mk-MK" dirty="0" smtClean="0"/>
              <a:t>(8), Осигурување </a:t>
            </a:r>
            <a:r>
              <a:rPr lang="en-US" dirty="0" smtClean="0"/>
              <a:t>“</a:t>
            </a:r>
            <a:r>
              <a:rPr lang="mk-MK" dirty="0" smtClean="0"/>
              <a:t>Инсиг</a:t>
            </a:r>
            <a:r>
              <a:rPr lang="en-US" dirty="0" smtClean="0"/>
              <a:t>”</a:t>
            </a:r>
            <a:r>
              <a:rPr lang="mk-MK" dirty="0" smtClean="0"/>
              <a:t>(6)</a:t>
            </a:r>
            <a:r>
              <a:rPr lang="en-US" dirty="0" smtClean="0"/>
              <a:t>,</a:t>
            </a:r>
            <a:r>
              <a:rPr lang="mk-MK" dirty="0" smtClean="0"/>
              <a:t> Осигурување </a:t>
            </a:r>
            <a:r>
              <a:rPr lang="en-US" dirty="0" smtClean="0"/>
              <a:t>“</a:t>
            </a:r>
            <a:r>
              <a:rPr lang="mk-MK" dirty="0" smtClean="0"/>
              <a:t>Триглав</a:t>
            </a:r>
            <a:r>
              <a:rPr lang="en-US" dirty="0" smtClean="0"/>
              <a:t>”</a:t>
            </a:r>
            <a:r>
              <a:rPr lang="mk-MK" dirty="0" smtClean="0"/>
              <a:t>(3), Осигурување </a:t>
            </a:r>
            <a:r>
              <a:rPr lang="en-US" dirty="0" smtClean="0"/>
              <a:t>“</a:t>
            </a:r>
            <a:r>
              <a:rPr lang="mk-MK" dirty="0" smtClean="0"/>
              <a:t>Кјуби</a:t>
            </a:r>
            <a:r>
              <a:rPr lang="en-US" dirty="0" smtClean="0"/>
              <a:t>”</a:t>
            </a:r>
            <a:r>
              <a:rPr lang="mk-MK" dirty="0" smtClean="0"/>
              <a:t>(1) и Осигурување </a:t>
            </a:r>
            <a:r>
              <a:rPr lang="en-US" dirty="0" smtClean="0"/>
              <a:t>“</a:t>
            </a:r>
            <a:r>
              <a:rPr lang="mk-MK" dirty="0" smtClean="0"/>
              <a:t>Евроинс</a:t>
            </a:r>
            <a:r>
              <a:rPr lang="en-US" dirty="0" smtClean="0"/>
              <a:t>”</a:t>
            </a:r>
            <a:r>
              <a:rPr lang="mk-MK" dirty="0" smtClean="0"/>
              <a:t>(1).</a:t>
            </a:r>
            <a:endParaRPr lang="en-US" dirty="0" smtClean="0"/>
          </a:p>
          <a:p>
            <a:r>
              <a:rPr lang="mk-MK" b="1" dirty="0" smtClean="0"/>
              <a:t>2010</a:t>
            </a:r>
            <a:r>
              <a:rPr lang="mk-MK" dirty="0" smtClean="0"/>
              <a:t> год –</a:t>
            </a:r>
            <a:r>
              <a:rPr lang="en-US" dirty="0" smtClean="0"/>
              <a:t> </a:t>
            </a:r>
            <a:r>
              <a:rPr lang="mk-MK" b="1" dirty="0" smtClean="0"/>
              <a:t>6</a:t>
            </a:r>
            <a:r>
              <a:rPr lang="en-US" dirty="0" smtClean="0"/>
              <a:t> </a:t>
            </a:r>
            <a:r>
              <a:rPr lang="mk-MK" dirty="0" smtClean="0"/>
              <a:t>штети</a:t>
            </a:r>
            <a:r>
              <a:rPr lang="en-US" dirty="0" smtClean="0"/>
              <a:t> </a:t>
            </a:r>
            <a:r>
              <a:rPr lang="mk-MK" dirty="0" smtClean="0"/>
              <a:t>со активен</a:t>
            </a:r>
            <a:r>
              <a:rPr lang="en-US" dirty="0" smtClean="0"/>
              <a:t> </a:t>
            </a:r>
            <a:r>
              <a:rPr lang="en-GB" sz="2600" dirty="0" smtClean="0"/>
              <a:t>guarantee call </a:t>
            </a:r>
            <a:r>
              <a:rPr lang="mk-MK" dirty="0" smtClean="0"/>
              <a:t>во висина од</a:t>
            </a:r>
            <a:r>
              <a:rPr lang="en-US" dirty="0" smtClean="0"/>
              <a:t> </a:t>
            </a:r>
            <a:r>
              <a:rPr lang="mk-MK" b="1" dirty="0" smtClean="0"/>
              <a:t>44.737,71</a:t>
            </a:r>
            <a:r>
              <a:rPr lang="mk-MK" dirty="0" smtClean="0"/>
              <a:t> еур</a:t>
            </a:r>
            <a:r>
              <a:rPr lang="en-US" dirty="0" smtClean="0"/>
              <a:t> </a:t>
            </a:r>
            <a:r>
              <a:rPr lang="mk-MK" dirty="0" smtClean="0"/>
              <a:t>+ камата</a:t>
            </a:r>
            <a:r>
              <a:rPr lang="en-US" dirty="0" smtClean="0"/>
              <a:t> </a:t>
            </a:r>
            <a:r>
              <a:rPr lang="mk-MK" dirty="0" smtClean="0"/>
              <a:t>од 12% годишно</a:t>
            </a:r>
            <a:r>
              <a:rPr lang="en-GB" dirty="0" smtClean="0"/>
              <a:t>: </a:t>
            </a:r>
            <a:r>
              <a:rPr lang="en-GB" b="1" dirty="0" smtClean="0"/>
              <a:t>I(</a:t>
            </a:r>
            <a:r>
              <a:rPr lang="mk-MK" b="1" dirty="0" smtClean="0"/>
              <a:t>3</a:t>
            </a:r>
            <a:r>
              <a:rPr lang="en-GB" b="1" dirty="0" smtClean="0"/>
              <a:t>)</a:t>
            </a:r>
            <a:r>
              <a:rPr lang="mk-MK" b="1" dirty="0" smtClean="0"/>
              <a:t>,</a:t>
            </a:r>
            <a:r>
              <a:rPr lang="en-US" b="1" dirty="0" smtClean="0"/>
              <a:t> </a:t>
            </a:r>
            <a:r>
              <a:rPr lang="en-GB" b="1" dirty="0" smtClean="0"/>
              <a:t>D(</a:t>
            </a:r>
            <a:r>
              <a:rPr lang="mk-MK" b="1" dirty="0" smtClean="0"/>
              <a:t>1</a:t>
            </a:r>
            <a:r>
              <a:rPr lang="en-GB" b="1" dirty="0" smtClean="0"/>
              <a:t>), TR(</a:t>
            </a:r>
            <a:r>
              <a:rPr lang="mk-MK" b="1" dirty="0" smtClean="0"/>
              <a:t>1</a:t>
            </a:r>
            <a:r>
              <a:rPr lang="en-GB" b="1" dirty="0" smtClean="0"/>
              <a:t>)</a:t>
            </a:r>
            <a:r>
              <a:rPr lang="mk-MK" b="1" dirty="0" smtClean="0"/>
              <a:t> и</a:t>
            </a:r>
            <a:r>
              <a:rPr lang="en-US" b="1" dirty="0" smtClean="0"/>
              <a:t> </a:t>
            </a:r>
            <a:r>
              <a:rPr lang="en-GB" b="1" dirty="0" smtClean="0"/>
              <a:t>BG(</a:t>
            </a:r>
            <a:r>
              <a:rPr lang="mk-MK" b="1" dirty="0" smtClean="0"/>
              <a:t>1)</a:t>
            </a:r>
            <a:r>
              <a:rPr lang="mk-MK" dirty="0" smtClean="0"/>
              <a:t>.</a:t>
            </a:r>
            <a:r>
              <a:rPr lang="en-US" b="1" dirty="0" smtClean="0"/>
              <a:t> </a:t>
            </a:r>
            <a:r>
              <a:rPr lang="mk-MK" dirty="0" smtClean="0"/>
              <a:t>Овие </a:t>
            </a:r>
            <a:r>
              <a:rPr lang="en-GB" sz="2600" dirty="0" smtClean="0"/>
              <a:t>guarantee call</a:t>
            </a:r>
            <a:r>
              <a:rPr lang="en-GB" dirty="0" smtClean="0"/>
              <a:t> </a:t>
            </a:r>
            <a:r>
              <a:rPr lang="mk-MK" dirty="0" smtClean="0"/>
              <a:t>се однесуваат за штети по зелени карти од: Осигурување </a:t>
            </a:r>
            <a:r>
              <a:rPr lang="en-US" dirty="0" smtClean="0"/>
              <a:t>“</a:t>
            </a:r>
            <a:r>
              <a:rPr lang="mk-MK" dirty="0" smtClean="0"/>
              <a:t>Винер</a:t>
            </a:r>
            <a:r>
              <a:rPr lang="en-US" dirty="0" smtClean="0"/>
              <a:t>”</a:t>
            </a:r>
            <a:r>
              <a:rPr lang="mk-MK" dirty="0" smtClean="0"/>
              <a:t>(</a:t>
            </a:r>
            <a:r>
              <a:rPr lang="en-GB" dirty="0" smtClean="0"/>
              <a:t>3</a:t>
            </a:r>
            <a:r>
              <a:rPr lang="mk-MK" dirty="0" smtClean="0"/>
              <a:t>)</a:t>
            </a:r>
            <a:r>
              <a:rPr lang="en-US" dirty="0" smtClean="0"/>
              <a:t> </a:t>
            </a:r>
            <a:r>
              <a:rPr lang="mk-MK" dirty="0" smtClean="0"/>
              <a:t>и Осигурување </a:t>
            </a:r>
            <a:r>
              <a:rPr lang="en-US" dirty="0" smtClean="0"/>
              <a:t>“</a:t>
            </a:r>
            <a:r>
              <a:rPr lang="mk-MK" dirty="0" smtClean="0"/>
              <a:t>Инсиг</a:t>
            </a:r>
            <a:r>
              <a:rPr lang="en-US" dirty="0" smtClean="0"/>
              <a:t>”</a:t>
            </a:r>
            <a:r>
              <a:rPr lang="mk-MK" dirty="0" smtClean="0"/>
              <a:t>(</a:t>
            </a:r>
            <a:r>
              <a:rPr lang="en-GB" dirty="0" smtClean="0"/>
              <a:t>3</a:t>
            </a:r>
            <a:r>
              <a:rPr lang="mk-MK" dirty="0" smtClean="0"/>
              <a:t>)</a:t>
            </a:r>
            <a:r>
              <a:rPr lang="en-GB" dirty="0" smtClean="0"/>
              <a:t>.</a:t>
            </a:r>
            <a:endParaRPr lang="en-US" dirty="0" smtClean="0"/>
          </a:p>
          <a:p>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142984"/>
            <a:ext cx="7772400" cy="914400"/>
          </a:xfrm>
        </p:spPr>
        <p:txBody>
          <a:bodyPr>
            <a:noAutofit/>
          </a:bodyPr>
          <a:lstStyle/>
          <a:p>
            <a:pPr algn="ctr"/>
            <a:r>
              <a:rPr lang="en-US" sz="2800" dirty="0" smtClean="0"/>
              <a:t>Guarantee call </a:t>
            </a:r>
            <a:r>
              <a:rPr lang="en-US" sz="3600" dirty="0" smtClean="0"/>
              <a:t>– </a:t>
            </a:r>
            <a:r>
              <a:rPr lang="en-US" sz="2800" dirty="0" smtClean="0"/>
              <a:t>on line </a:t>
            </a:r>
            <a:r>
              <a:rPr lang="mk-MK" sz="2800" dirty="0" smtClean="0"/>
              <a:t>апликација</a:t>
            </a:r>
            <a:r>
              <a:rPr lang="en-US" sz="3600" dirty="0" smtClean="0"/>
              <a:t/>
            </a:r>
            <a:br>
              <a:rPr lang="en-US" sz="3600" dirty="0" smtClean="0"/>
            </a:br>
            <a:endParaRPr lang="en-US" sz="2800" dirty="0"/>
          </a:p>
        </p:txBody>
      </p:sp>
      <p:sp>
        <p:nvSpPr>
          <p:cNvPr id="3" name="Content Placeholder 2"/>
          <p:cNvSpPr>
            <a:spLocks noGrp="1"/>
          </p:cNvSpPr>
          <p:nvPr>
            <p:ph idx="1"/>
          </p:nvPr>
        </p:nvSpPr>
        <p:spPr>
          <a:xfrm>
            <a:off x="500034" y="2017697"/>
            <a:ext cx="8643966" cy="4840303"/>
          </a:xfrm>
        </p:spPr>
        <p:txBody>
          <a:bodyPr>
            <a:noAutofit/>
          </a:bodyPr>
          <a:lstStyle/>
          <a:p>
            <a:r>
              <a:rPr lang="mk-MK" sz="2000" b="1" dirty="0" smtClean="0">
                <a:latin typeface="Calibri" pitchFamily="34" charset="0"/>
                <a:cs typeface="Calibri" pitchFamily="34" charset="0"/>
              </a:rPr>
              <a:t>20</a:t>
            </a:r>
            <a:r>
              <a:rPr lang="en-GB" sz="2000" b="1" dirty="0" smtClean="0">
                <a:latin typeface="Calibri" pitchFamily="34" charset="0"/>
                <a:cs typeface="Calibri" pitchFamily="34" charset="0"/>
              </a:rPr>
              <a:t>11</a:t>
            </a:r>
            <a:r>
              <a:rPr lang="mk-MK" sz="2000" b="1" dirty="0" smtClean="0">
                <a:latin typeface="Calibri" pitchFamily="34" charset="0"/>
                <a:cs typeface="Calibri" pitchFamily="34" charset="0"/>
              </a:rPr>
              <a:t> год -1</a:t>
            </a:r>
            <a:r>
              <a:rPr lang="en-GB" sz="2000" b="1" dirty="0" smtClean="0">
                <a:latin typeface="Calibri" pitchFamily="34" charset="0"/>
                <a:cs typeface="Calibri" pitchFamily="34" charset="0"/>
              </a:rPr>
              <a:t>3 </a:t>
            </a:r>
            <a:r>
              <a:rPr lang="mk-MK" sz="2000" dirty="0" smtClean="0">
                <a:latin typeface="Calibri" pitchFamily="34" charset="0"/>
                <a:cs typeface="Calibri" pitchFamily="34" charset="0"/>
              </a:rPr>
              <a:t>штетисо активен</a:t>
            </a:r>
            <a:r>
              <a:rPr lang="en-US" sz="2000" dirty="0" smtClean="0">
                <a:latin typeface="Calibri" pitchFamily="34" charset="0"/>
                <a:cs typeface="Calibri" pitchFamily="34" charset="0"/>
              </a:rPr>
              <a:t> </a:t>
            </a:r>
            <a:r>
              <a:rPr lang="en-GB" sz="2000" dirty="0" smtClean="0">
                <a:latin typeface="Calibri" pitchFamily="34" charset="0"/>
                <a:cs typeface="Calibri" pitchFamily="34" charset="0"/>
              </a:rPr>
              <a:t>guarantee call </a:t>
            </a:r>
            <a:r>
              <a:rPr lang="mk-MK" sz="2000" dirty="0" smtClean="0">
                <a:latin typeface="Calibri" pitchFamily="34" charset="0"/>
                <a:cs typeface="Calibri" pitchFamily="34" charset="0"/>
              </a:rPr>
              <a:t>во висина од</a:t>
            </a:r>
            <a:r>
              <a:rPr lang="en-US" sz="2000" dirty="0" smtClean="0">
                <a:latin typeface="Calibri" pitchFamily="34" charset="0"/>
                <a:cs typeface="Calibri" pitchFamily="34" charset="0"/>
              </a:rPr>
              <a:t> </a:t>
            </a:r>
            <a:r>
              <a:rPr lang="mk-MK" sz="2000" b="1" dirty="0" smtClean="0">
                <a:latin typeface="Calibri" pitchFamily="34" charset="0"/>
                <a:cs typeface="Calibri" pitchFamily="34" charset="0"/>
              </a:rPr>
              <a:t>47.118,21 еур</a:t>
            </a:r>
            <a:r>
              <a:rPr lang="mk-MK" sz="2000" dirty="0" smtClean="0">
                <a:latin typeface="Calibri" pitchFamily="34" charset="0"/>
                <a:cs typeface="Calibri" pitchFamily="34" charset="0"/>
              </a:rPr>
              <a:t>+ каматаод 12% годишно</a:t>
            </a:r>
            <a:r>
              <a:rPr lang="en-GB" sz="2000" b="1" dirty="0" smtClean="0">
                <a:latin typeface="Calibri" pitchFamily="34" charset="0"/>
                <a:cs typeface="Calibri" pitchFamily="34" charset="0"/>
              </a:rPr>
              <a:t> : I (12) </a:t>
            </a:r>
            <a:r>
              <a:rPr lang="mk-MK" sz="2000" b="1" dirty="0" smtClean="0">
                <a:latin typeface="Calibri" pitchFamily="34" charset="0"/>
                <a:cs typeface="Calibri" pitchFamily="34" charset="0"/>
              </a:rPr>
              <a:t>и </a:t>
            </a:r>
            <a:r>
              <a:rPr lang="en-GB" sz="2000" b="1" dirty="0" smtClean="0">
                <a:latin typeface="Calibri" pitchFamily="34" charset="0"/>
                <a:cs typeface="Calibri" pitchFamily="34" charset="0"/>
              </a:rPr>
              <a:t>TR (</a:t>
            </a:r>
            <a:r>
              <a:rPr lang="mk-MK" sz="2000" b="1" dirty="0" smtClean="0">
                <a:latin typeface="Calibri" pitchFamily="34" charset="0"/>
                <a:cs typeface="Calibri" pitchFamily="34" charset="0"/>
              </a:rPr>
              <a:t>1</a:t>
            </a:r>
            <a:r>
              <a:rPr lang="en-GB" sz="2000" b="1" dirty="0" smtClean="0">
                <a:latin typeface="Calibri" pitchFamily="34" charset="0"/>
                <a:cs typeface="Calibri" pitchFamily="34" charset="0"/>
              </a:rPr>
              <a:t>)</a:t>
            </a:r>
            <a:r>
              <a:rPr lang="mk-MK" sz="2000" dirty="0" smtClean="0">
                <a:latin typeface="Calibri" pitchFamily="34" charset="0"/>
                <a:cs typeface="Calibri" pitchFamily="34" charset="0"/>
              </a:rPr>
              <a:t>.Овие </a:t>
            </a:r>
            <a:r>
              <a:rPr lang="en-GB" sz="2000" dirty="0" smtClean="0">
                <a:latin typeface="Calibri" pitchFamily="34" charset="0"/>
                <a:cs typeface="Calibri" pitchFamily="34" charset="0"/>
              </a:rPr>
              <a:t>guarantee call </a:t>
            </a:r>
            <a:r>
              <a:rPr lang="mk-MK" sz="2000" dirty="0" smtClean="0">
                <a:latin typeface="Calibri" pitchFamily="34" charset="0"/>
                <a:cs typeface="Calibri" pitchFamily="34" charset="0"/>
              </a:rPr>
              <a:t>се однесуваат за штети по зелени карти од : Осигурување „Албсиг  „ (7), Осигурување „Кјуби „(3 ),Осигурување „Винер „(1 ) Осигурување „Триг-лав „( 1 ), и Осигурување „Уника „(1 ) .</a:t>
            </a:r>
            <a:endParaRPr lang="en-US" sz="2000" dirty="0" smtClean="0">
              <a:latin typeface="Calibri" pitchFamily="34" charset="0"/>
              <a:cs typeface="Calibri" pitchFamily="34" charset="0"/>
            </a:endParaRPr>
          </a:p>
          <a:p>
            <a:r>
              <a:rPr lang="mk-MK" sz="2000" b="1" dirty="0" smtClean="0">
                <a:latin typeface="Calibri" pitchFamily="34" charset="0"/>
                <a:cs typeface="Calibri" pitchFamily="34" charset="0"/>
              </a:rPr>
              <a:t>20</a:t>
            </a:r>
            <a:r>
              <a:rPr lang="en-GB" sz="2000" b="1" dirty="0" smtClean="0">
                <a:latin typeface="Calibri" pitchFamily="34" charset="0"/>
                <a:cs typeface="Calibri" pitchFamily="34" charset="0"/>
              </a:rPr>
              <a:t>12</a:t>
            </a:r>
            <a:r>
              <a:rPr lang="mk-MK" sz="2000" b="1" dirty="0" smtClean="0">
                <a:latin typeface="Calibri" pitchFamily="34" charset="0"/>
                <a:cs typeface="Calibri" pitchFamily="34" charset="0"/>
              </a:rPr>
              <a:t> год -22</a:t>
            </a:r>
            <a:r>
              <a:rPr lang="mk-MK" sz="2000" dirty="0" smtClean="0">
                <a:latin typeface="Calibri" pitchFamily="34" charset="0"/>
                <a:cs typeface="Calibri" pitchFamily="34" charset="0"/>
              </a:rPr>
              <a:t>штетисо активен</a:t>
            </a:r>
            <a:r>
              <a:rPr lang="en-GB" sz="2000" dirty="0" smtClean="0">
                <a:latin typeface="Calibri" pitchFamily="34" charset="0"/>
                <a:cs typeface="Calibri" pitchFamily="34" charset="0"/>
              </a:rPr>
              <a:t>guarantee call</a:t>
            </a:r>
            <a:r>
              <a:rPr lang="mk-MK" sz="2000" dirty="0" smtClean="0">
                <a:latin typeface="Calibri" pitchFamily="34" charset="0"/>
                <a:cs typeface="Calibri" pitchFamily="34" charset="0"/>
              </a:rPr>
              <a:t>во висина од</a:t>
            </a:r>
            <a:r>
              <a:rPr lang="mk-MK" sz="2000" b="1" dirty="0" smtClean="0">
                <a:latin typeface="Calibri" pitchFamily="34" charset="0"/>
                <a:cs typeface="Calibri" pitchFamily="34" charset="0"/>
              </a:rPr>
              <a:t> 123.268,37 еур</a:t>
            </a:r>
            <a:r>
              <a:rPr lang="mk-MK" sz="2000" dirty="0" smtClean="0">
                <a:latin typeface="Calibri" pitchFamily="34" charset="0"/>
                <a:cs typeface="Calibri" pitchFamily="34" charset="0"/>
              </a:rPr>
              <a:t>+ каматаод 12% годишно</a:t>
            </a:r>
            <a:r>
              <a:rPr lang="en-GB" sz="2000" b="1" dirty="0" smtClean="0">
                <a:latin typeface="Calibri" pitchFamily="34" charset="0"/>
                <a:cs typeface="Calibri" pitchFamily="34" charset="0"/>
              </a:rPr>
              <a:t>: I (</a:t>
            </a:r>
            <a:r>
              <a:rPr lang="mk-MK" sz="2000" b="1" dirty="0" smtClean="0">
                <a:latin typeface="Calibri" pitchFamily="34" charset="0"/>
                <a:cs typeface="Calibri" pitchFamily="34" charset="0"/>
              </a:rPr>
              <a:t>8</a:t>
            </a:r>
            <a:r>
              <a:rPr lang="en-GB" sz="2000" b="1" dirty="0" smtClean="0">
                <a:latin typeface="Calibri" pitchFamily="34" charset="0"/>
                <a:cs typeface="Calibri" pitchFamily="34" charset="0"/>
              </a:rPr>
              <a:t>) </a:t>
            </a:r>
            <a:r>
              <a:rPr lang="mk-MK" sz="2000" b="1" dirty="0" smtClean="0">
                <a:latin typeface="Calibri" pitchFamily="34" charset="0"/>
                <a:cs typeface="Calibri" pitchFamily="34" charset="0"/>
              </a:rPr>
              <a:t>, </a:t>
            </a:r>
            <a:r>
              <a:rPr lang="en-GB" sz="2000" b="1" dirty="0" smtClean="0">
                <a:latin typeface="Calibri" pitchFamily="34" charset="0"/>
                <a:cs typeface="Calibri" pitchFamily="34" charset="0"/>
              </a:rPr>
              <a:t>DN (5) , 2 (TR).) 2 (BG),1 (GB),1 (F), CH(1),SRB( 1</a:t>
            </a:r>
            <a:r>
              <a:rPr lang="mk-MK" sz="2000" b="1" dirty="0" smtClean="0">
                <a:latin typeface="Calibri" pitchFamily="34" charset="0"/>
                <a:cs typeface="Calibri" pitchFamily="34" charset="0"/>
              </a:rPr>
              <a:t>)и </a:t>
            </a:r>
            <a:r>
              <a:rPr lang="en-GB" sz="2000" b="1" dirty="0" smtClean="0">
                <a:latin typeface="Calibri" pitchFamily="34" charset="0"/>
                <a:cs typeface="Calibri" pitchFamily="34" charset="0"/>
              </a:rPr>
              <a:t>RUS(1)</a:t>
            </a:r>
            <a:r>
              <a:rPr lang="mk-MK" sz="2000" b="1" dirty="0" smtClean="0">
                <a:latin typeface="Calibri" pitchFamily="34" charset="0"/>
                <a:cs typeface="Calibri" pitchFamily="34" charset="0"/>
              </a:rPr>
              <a:t>.</a:t>
            </a:r>
            <a:r>
              <a:rPr lang="mk-MK" sz="2000" dirty="0" smtClean="0">
                <a:latin typeface="Calibri" pitchFamily="34" charset="0"/>
                <a:cs typeface="Calibri" pitchFamily="34" charset="0"/>
              </a:rPr>
              <a:t>Овие </a:t>
            </a:r>
            <a:r>
              <a:rPr lang="en-GB" sz="2000" dirty="0" smtClean="0">
                <a:latin typeface="Calibri" pitchFamily="34" charset="0"/>
                <a:cs typeface="Calibri" pitchFamily="34" charset="0"/>
              </a:rPr>
              <a:t>guarantee call </a:t>
            </a:r>
            <a:r>
              <a:rPr lang="mk-MK" sz="2000" dirty="0" smtClean="0">
                <a:latin typeface="Calibri" pitchFamily="34" charset="0"/>
                <a:cs typeface="Calibri" pitchFamily="34" charset="0"/>
              </a:rPr>
              <a:t>се однесуваат за штети по зелени карти од : Осигурување „Албсиг „ (9), Осигурување „Инсиг „(3 ),Осигурување „Винер „(3 ) Осигурување „Триглав „( 2 ),Осигурување „Кроација неживот „( 2 ), Осигурување „Уника „( 2 ),  Осигурување „Кјуби „(1 )   и Осигурување „Евроинс  „ (1).  </a:t>
            </a:r>
            <a:endParaRPr lang="en-US" sz="2000" dirty="0" smtClean="0">
              <a:latin typeface="Calibri" pitchFamily="34" charset="0"/>
              <a:cs typeface="Calibri" pitchFamily="34" charset="0"/>
            </a:endParaRPr>
          </a:p>
          <a:p>
            <a:r>
              <a:rPr lang="mk-MK" sz="2000" dirty="0" smtClean="0">
                <a:latin typeface="Calibri" pitchFamily="34" charset="0"/>
                <a:cs typeface="Calibri" pitchFamily="34" charset="0"/>
              </a:rPr>
              <a:t>Побарувањата на странските бироа по активирани  гаранти кол </a:t>
            </a:r>
            <a:r>
              <a:rPr lang="mk-MK" sz="2000" b="1" dirty="0" smtClean="0">
                <a:latin typeface="Calibri" pitchFamily="34" charset="0"/>
                <a:cs typeface="Calibri" pitchFamily="34" charset="0"/>
              </a:rPr>
              <a:t>(</a:t>
            </a:r>
            <a:r>
              <a:rPr lang="mk-MK" sz="2000" b="1" dirty="0" smtClean="0">
                <a:latin typeface="Calibri" pitchFamily="34" charset="0"/>
                <a:cs typeface="Calibri" pitchFamily="34" charset="0"/>
              </a:rPr>
              <a:t>7</a:t>
            </a:r>
            <a:r>
              <a:rPr lang="en-US" sz="2000" b="1" smtClean="0">
                <a:latin typeface="Calibri" pitchFamily="34" charset="0"/>
                <a:cs typeface="Calibri" pitchFamily="34" charset="0"/>
              </a:rPr>
              <a:t>4</a:t>
            </a:r>
            <a:r>
              <a:rPr lang="mk-MK" sz="2000" b="1" smtClean="0">
                <a:latin typeface="Calibri" pitchFamily="34" charset="0"/>
                <a:cs typeface="Calibri" pitchFamily="34" charset="0"/>
              </a:rPr>
              <a:t>)</a:t>
            </a:r>
            <a:r>
              <a:rPr lang="mk-MK" sz="2000" smtClean="0">
                <a:latin typeface="Calibri" pitchFamily="34" charset="0"/>
                <a:cs typeface="Calibri" pitchFamily="34" charset="0"/>
              </a:rPr>
              <a:t> </a:t>
            </a:r>
            <a:r>
              <a:rPr lang="mk-MK" sz="2000" dirty="0" smtClean="0">
                <a:latin typeface="Calibri" pitchFamily="34" charset="0"/>
                <a:cs typeface="Calibri" pitchFamily="34" charset="0"/>
              </a:rPr>
              <a:t>преку </a:t>
            </a:r>
            <a:r>
              <a:rPr lang="en-US" sz="2000" dirty="0" smtClean="0">
                <a:latin typeface="Calibri" pitchFamily="34" charset="0"/>
                <a:cs typeface="Calibri" pitchFamily="34" charset="0"/>
              </a:rPr>
              <a:t>on line </a:t>
            </a:r>
            <a:r>
              <a:rPr lang="mk-MK" sz="2000" dirty="0" smtClean="0">
                <a:latin typeface="Calibri" pitchFamily="34" charset="0"/>
                <a:cs typeface="Calibri" pitchFamily="34" charset="0"/>
              </a:rPr>
              <a:t>апликација се во висина од </a:t>
            </a:r>
            <a:r>
              <a:rPr lang="mk-MK" sz="2000" b="1" dirty="0" smtClean="0">
                <a:latin typeface="Calibri" pitchFamily="34" charset="0"/>
                <a:cs typeface="Calibri" pitchFamily="34" charset="0"/>
              </a:rPr>
              <a:t>357.219,19 еур.</a:t>
            </a:r>
            <a:endParaRPr lang="en-US" sz="2000" dirty="0" smtClean="0">
              <a:latin typeface="Calibri" pitchFamily="34" charset="0"/>
              <a:cs typeface="Calibri" pitchFamily="34" charset="0"/>
            </a:endParaRPr>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1500174"/>
            <a:ext cx="7772400" cy="914400"/>
          </a:xfrm>
        </p:spPr>
        <p:txBody>
          <a:bodyPr>
            <a:noAutofit/>
          </a:bodyPr>
          <a:lstStyle/>
          <a:p>
            <a:pPr algn="ctr"/>
            <a:r>
              <a:rPr lang="mk-MK" sz="2800" dirty="0" smtClean="0"/>
              <a:t>Активни </a:t>
            </a:r>
            <a:r>
              <a:rPr lang="en-GB" sz="2800" dirty="0" smtClean="0"/>
              <a:t>guarantee call </a:t>
            </a:r>
            <a:r>
              <a:rPr lang="mk-MK" sz="2800" dirty="0" smtClean="0"/>
              <a:t>од  бирото кон други бироа (состојба </a:t>
            </a:r>
            <a:r>
              <a:rPr lang="en-US" sz="2800" dirty="0" smtClean="0"/>
              <a:t>0</a:t>
            </a:r>
            <a:r>
              <a:rPr lang="mk-MK" sz="2800" dirty="0" smtClean="0"/>
              <a:t>5</a:t>
            </a:r>
            <a:r>
              <a:rPr lang="en-US" sz="2800" dirty="0" smtClean="0"/>
              <a:t>.10.2012)</a:t>
            </a:r>
          </a:p>
        </p:txBody>
      </p:sp>
      <p:sp>
        <p:nvSpPr>
          <p:cNvPr id="3" name="Content Placeholder 2"/>
          <p:cNvSpPr>
            <a:spLocks noGrp="1"/>
          </p:cNvSpPr>
          <p:nvPr>
            <p:ph idx="1"/>
          </p:nvPr>
        </p:nvSpPr>
        <p:spPr>
          <a:xfrm>
            <a:off x="500034" y="2786058"/>
            <a:ext cx="7467600" cy="4840303"/>
          </a:xfrm>
        </p:spPr>
        <p:txBody>
          <a:bodyPr>
            <a:noAutofit/>
          </a:bodyPr>
          <a:lstStyle/>
          <a:p>
            <a:r>
              <a:rPr lang="mk-MK" sz="2000" b="1" dirty="0" smtClean="0"/>
              <a:t>2011 </a:t>
            </a:r>
            <a:r>
              <a:rPr lang="mk-MK" sz="2000" dirty="0" smtClean="0"/>
              <a:t>год</a:t>
            </a:r>
            <a:r>
              <a:rPr lang="en-GB" sz="2000" dirty="0" smtClean="0"/>
              <a:t>. </a:t>
            </a:r>
            <a:r>
              <a:rPr lang="mk-MK" sz="2000" dirty="0" smtClean="0"/>
              <a:t>–</a:t>
            </a:r>
            <a:r>
              <a:rPr lang="en-US" sz="2000" dirty="0" smtClean="0"/>
              <a:t> </a:t>
            </a:r>
            <a:r>
              <a:rPr lang="mk-MK" sz="2000" dirty="0" smtClean="0"/>
              <a:t>за</a:t>
            </a:r>
            <a:r>
              <a:rPr lang="en-US" sz="2000" dirty="0" smtClean="0"/>
              <a:t> </a:t>
            </a:r>
            <a:r>
              <a:rPr lang="mk-MK" sz="2000" b="1" dirty="0" smtClean="0"/>
              <a:t>13</a:t>
            </a:r>
            <a:r>
              <a:rPr lang="en-US" sz="2000" dirty="0" smtClean="0"/>
              <a:t> </a:t>
            </a:r>
            <a:r>
              <a:rPr lang="mk-MK" sz="2000" dirty="0" smtClean="0"/>
              <a:t>штети е активиран</a:t>
            </a:r>
            <a:r>
              <a:rPr lang="en-US" sz="2000" dirty="0" smtClean="0"/>
              <a:t> </a:t>
            </a:r>
            <a:r>
              <a:rPr lang="en-GB" sz="1800" dirty="0" smtClean="0"/>
              <a:t>guarantee call </a:t>
            </a:r>
            <a:r>
              <a:rPr lang="mk-MK" sz="2000" dirty="0" smtClean="0"/>
              <a:t>во висина од</a:t>
            </a:r>
            <a:r>
              <a:rPr lang="en-US" sz="2000" dirty="0" smtClean="0"/>
              <a:t> </a:t>
            </a:r>
            <a:r>
              <a:rPr lang="mk-MK" sz="2000" b="1" dirty="0" smtClean="0"/>
              <a:t>147.635,63</a:t>
            </a:r>
            <a:r>
              <a:rPr lang="mk-MK" sz="2000" dirty="0" smtClean="0"/>
              <a:t> еур</a:t>
            </a:r>
            <a:r>
              <a:rPr lang="en-US" sz="2000" dirty="0" smtClean="0"/>
              <a:t> </a:t>
            </a:r>
            <a:r>
              <a:rPr lang="mk-MK" sz="2000" dirty="0" smtClean="0"/>
              <a:t>без камата</a:t>
            </a:r>
            <a:r>
              <a:rPr lang="en-US" sz="2000" dirty="0" smtClean="0"/>
              <a:t> </a:t>
            </a:r>
            <a:r>
              <a:rPr lang="mk-MK" sz="2000" dirty="0" smtClean="0"/>
              <a:t>од 12% годишно</a:t>
            </a:r>
            <a:r>
              <a:rPr lang="en-GB" sz="2000" dirty="0" smtClean="0"/>
              <a:t>: </a:t>
            </a:r>
            <a:r>
              <a:rPr lang="en-GB" sz="2000" b="1" dirty="0" smtClean="0"/>
              <a:t>I(</a:t>
            </a:r>
            <a:r>
              <a:rPr lang="mk-MK" sz="2000" b="1" dirty="0" smtClean="0"/>
              <a:t>9</a:t>
            </a:r>
            <a:r>
              <a:rPr lang="en-GB" sz="2000" b="1" dirty="0" smtClean="0"/>
              <a:t>), </a:t>
            </a:r>
            <a:r>
              <a:rPr lang="mk-MK" sz="2000" b="1" dirty="0" smtClean="0"/>
              <a:t>2</a:t>
            </a:r>
            <a:r>
              <a:rPr lang="en-GB" sz="2000" b="1" dirty="0" smtClean="0"/>
              <a:t>(BG), 1(AL) </a:t>
            </a:r>
            <a:r>
              <a:rPr lang="mk-MK" sz="2000" b="1" dirty="0" smtClean="0"/>
              <a:t>и </a:t>
            </a:r>
            <a:r>
              <a:rPr lang="en-GB" sz="2000" b="1" dirty="0" smtClean="0"/>
              <a:t>1(DN).</a:t>
            </a:r>
            <a:endParaRPr lang="en-US" sz="2000" b="1" dirty="0" smtClean="0"/>
          </a:p>
          <a:p>
            <a:r>
              <a:rPr lang="mk-MK" sz="2000" dirty="0" smtClean="0"/>
              <a:t>Овие </a:t>
            </a:r>
            <a:r>
              <a:rPr lang="en-GB" sz="1800" dirty="0" smtClean="0"/>
              <a:t>guarantee call</a:t>
            </a:r>
            <a:r>
              <a:rPr lang="en-GB" sz="2000" dirty="0" smtClean="0"/>
              <a:t> </a:t>
            </a:r>
            <a:r>
              <a:rPr lang="mk-MK" sz="2000" dirty="0" smtClean="0"/>
              <a:t>се однесуваат за штети по зелени карти од: Осигурување </a:t>
            </a:r>
            <a:r>
              <a:rPr lang="en-US" sz="2000" dirty="0" smtClean="0"/>
              <a:t>“</a:t>
            </a:r>
            <a:r>
              <a:rPr lang="mk-MK" sz="2000" dirty="0" smtClean="0"/>
              <a:t>Кјуби</a:t>
            </a:r>
            <a:r>
              <a:rPr lang="en-US" sz="2000" dirty="0" smtClean="0"/>
              <a:t>”</a:t>
            </a:r>
            <a:r>
              <a:rPr lang="mk-MK" sz="2000" dirty="0" smtClean="0"/>
              <a:t>(10), Осигурување </a:t>
            </a:r>
            <a:r>
              <a:rPr lang="en-US" sz="2000" dirty="0" smtClean="0"/>
              <a:t>“</a:t>
            </a:r>
            <a:r>
              <a:rPr lang="mk-MK" sz="2000" dirty="0" smtClean="0"/>
              <a:t>Еуролинк</a:t>
            </a:r>
            <a:r>
              <a:rPr lang="en-US" sz="2000" dirty="0" smtClean="0"/>
              <a:t>”</a:t>
            </a:r>
            <a:r>
              <a:rPr lang="mk-MK" sz="2000" dirty="0" smtClean="0"/>
              <a:t>(2), Осигурување </a:t>
            </a:r>
            <a:r>
              <a:rPr lang="en-US" sz="2000" dirty="0" smtClean="0"/>
              <a:t>“</a:t>
            </a:r>
            <a:r>
              <a:rPr lang="mk-MK" sz="2000" dirty="0" smtClean="0"/>
              <a:t>Инсиг</a:t>
            </a:r>
            <a:r>
              <a:rPr lang="en-US" sz="2000" dirty="0" smtClean="0"/>
              <a:t>”</a:t>
            </a:r>
            <a:r>
              <a:rPr lang="mk-MK" sz="2000" dirty="0" smtClean="0"/>
              <a:t>(1)</a:t>
            </a:r>
            <a:r>
              <a:rPr lang="en-US" sz="2000" dirty="0" smtClean="0"/>
              <a:t> </a:t>
            </a:r>
            <a:r>
              <a:rPr lang="mk-MK" sz="2000" dirty="0" smtClean="0"/>
              <a:t>но за пет штети од ист штетен настан.</a:t>
            </a:r>
            <a:endParaRPr lang="en-US" sz="2000" dirty="0" smtClean="0"/>
          </a:p>
          <a:p>
            <a:r>
              <a:rPr lang="mk-MK" sz="2000" u="sng" dirty="0" smtClean="0"/>
              <a:t>Напомена</a:t>
            </a:r>
            <a:r>
              <a:rPr lang="mk-MK" sz="2000" dirty="0" smtClean="0"/>
              <a:t> :Од страна на Гарантниот фонд девет од овие 13 штети им се рефундирани на членките согласно законот на 28.12.2011 година.</a:t>
            </a:r>
            <a:endParaRPr lang="en-US" sz="2000" dirty="0" smtClean="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36"/>
            <a:ext cx="8686800" cy="1143000"/>
          </a:xfrm>
        </p:spPr>
        <p:txBody>
          <a:bodyPr>
            <a:noAutofit/>
          </a:bodyPr>
          <a:lstStyle/>
          <a:p>
            <a:pPr algn="ctr"/>
            <a:r>
              <a:rPr lang="mk-MK" sz="2800" dirty="0" smtClean="0"/>
              <a:t>Актуелни прашања за ангажирање на Националното биро за осигурување</a:t>
            </a:r>
            <a:endParaRPr lang="en-US" sz="2800" dirty="0"/>
          </a:p>
        </p:txBody>
      </p:sp>
      <p:sp>
        <p:nvSpPr>
          <p:cNvPr id="3" name="Content Placeholder 2"/>
          <p:cNvSpPr>
            <a:spLocks noGrp="1"/>
          </p:cNvSpPr>
          <p:nvPr>
            <p:ph idx="1"/>
          </p:nvPr>
        </p:nvSpPr>
        <p:spPr>
          <a:xfrm>
            <a:off x="928662" y="3000372"/>
            <a:ext cx="7772400" cy="4572000"/>
          </a:xfrm>
        </p:spPr>
        <p:txBody>
          <a:bodyPr>
            <a:normAutofit/>
          </a:bodyPr>
          <a:lstStyle/>
          <a:p>
            <a:pPr marL="550926" indent="-514350">
              <a:buNone/>
            </a:pPr>
            <a:r>
              <a:rPr lang="en-US" sz="2400" b="1" dirty="0" smtClean="0"/>
              <a:t>1. </a:t>
            </a:r>
            <a:r>
              <a:rPr lang="mk-MK" sz="2400" b="1" dirty="0" smtClean="0"/>
              <a:t>Мултилатералната спогодба</a:t>
            </a:r>
          </a:p>
          <a:p>
            <a:pPr>
              <a:buNone/>
            </a:pPr>
            <a:r>
              <a:rPr lang="mk-MK" sz="2400" b="1" dirty="0" smtClean="0"/>
              <a:t>2.</a:t>
            </a:r>
            <a:r>
              <a:rPr lang="en-US" sz="2400" b="1" dirty="0" smtClean="0"/>
              <a:t> </a:t>
            </a:r>
            <a:r>
              <a:rPr lang="mk-MK" sz="2400" b="1" dirty="0" smtClean="0"/>
              <a:t>Договор за реосигурување</a:t>
            </a:r>
          </a:p>
          <a:p>
            <a:pPr>
              <a:buNone/>
            </a:pPr>
            <a:r>
              <a:rPr lang="mk-MK" sz="2400" b="1" dirty="0" smtClean="0"/>
              <a:t>3.</a:t>
            </a:r>
            <a:r>
              <a:rPr lang="en-US" sz="2400" b="1" dirty="0" smtClean="0"/>
              <a:t> </a:t>
            </a:r>
            <a:r>
              <a:rPr lang="mk-MK" sz="2400" b="1" dirty="0" smtClean="0"/>
              <a:t>Спогодба за заштита на посетители </a:t>
            </a:r>
            <a:endParaRPr lang="en-US" sz="2400" dirty="0" smtClean="0"/>
          </a:p>
          <a:p>
            <a:pPr>
              <a:buNone/>
            </a:pPr>
            <a:endParaRPr lang="en-US" dirty="0" smtClean="0"/>
          </a:p>
          <a:p>
            <a:endParaRPr lang="en-US" dirty="0" smtClean="0"/>
          </a:p>
          <a:p>
            <a:pPr marL="550926" indent="-514350">
              <a:buAutoNum type="arabicPeriod"/>
            </a:pPr>
            <a:endParaRPr lang="en-US" dirty="0" smtClean="0"/>
          </a:p>
          <a:p>
            <a:pPr marL="550926" indent="-514350">
              <a:buAutoNum type="arabicPeriod"/>
            </a:pPr>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786058"/>
            <a:ext cx="7470648" cy="1143000"/>
          </a:xfrm>
        </p:spPr>
        <p:txBody>
          <a:bodyPr>
            <a:normAutofit/>
          </a:bodyPr>
          <a:lstStyle/>
          <a:p>
            <a:r>
              <a:rPr lang="mk-MK" dirty="0" smtClean="0"/>
              <a:t>БЛАГОДАРАМ ЗА ВНИМАНИЕТО</a:t>
            </a:r>
            <a:endParaRPr lang="en-US" dirty="0"/>
          </a:p>
        </p:txBody>
      </p:sp>
      <p:pic>
        <p:nvPicPr>
          <p:cNvPr id="3" name="Picture 2"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571612"/>
            <a:ext cx="8572560" cy="5072098"/>
          </a:xfrm>
        </p:spPr>
        <p:txBody>
          <a:bodyPr>
            <a:noAutofit/>
          </a:bodyPr>
          <a:lstStyle/>
          <a:p>
            <a:r>
              <a:rPr lang="mk-MK" sz="2200" dirty="0" smtClean="0"/>
              <a:t>Законска регулатива</a:t>
            </a:r>
          </a:p>
          <a:p>
            <a:r>
              <a:rPr lang="mk-MK" sz="2200" dirty="0" smtClean="0"/>
              <a:t>Премија и штети за зелени карти </a:t>
            </a:r>
            <a:r>
              <a:rPr lang="mk-MK" sz="1800" dirty="0" smtClean="0"/>
              <a:t>2008-2011</a:t>
            </a:r>
            <a:endParaRPr lang="mk-MK" sz="2200" dirty="0" smtClean="0"/>
          </a:p>
          <a:p>
            <a:r>
              <a:rPr lang="mk-MK" sz="2200" dirty="0" smtClean="0"/>
              <a:t>Сообракајни незгоди случени во земји членки на систем на зелена карта  во кои учесници се возила со МК ознаки </a:t>
            </a:r>
            <a:r>
              <a:rPr lang="mk-MK" sz="1800" dirty="0" smtClean="0"/>
              <a:t>2008-2011</a:t>
            </a:r>
            <a:endParaRPr lang="mk-MK" sz="2200" dirty="0" smtClean="0"/>
          </a:p>
          <a:p>
            <a:r>
              <a:rPr lang="mk-MK" sz="2200" dirty="0" smtClean="0"/>
              <a:t>Сообракајни незгоди случени во Република Македонија во кои учесници возила од земјите  членки на системот  на зелена карта </a:t>
            </a:r>
            <a:r>
              <a:rPr lang="mk-MK" sz="1800" dirty="0" smtClean="0"/>
              <a:t>2008-2011</a:t>
            </a:r>
          </a:p>
          <a:p>
            <a:r>
              <a:rPr lang="mk-MK" sz="2200" dirty="0" smtClean="0"/>
              <a:t>Кореспондентски договори</a:t>
            </a:r>
          </a:p>
          <a:p>
            <a:r>
              <a:rPr lang="mk-MK" sz="2200" dirty="0" smtClean="0"/>
              <a:t>Проблеми во врска со рефундирањето на меѓународни штети</a:t>
            </a:r>
          </a:p>
          <a:p>
            <a:r>
              <a:rPr lang="mk-MK" sz="2200" dirty="0" smtClean="0"/>
              <a:t>Медијација и арбитража</a:t>
            </a:r>
            <a:endParaRPr lang="en-US" sz="2200" dirty="0" smtClean="0"/>
          </a:p>
          <a:p>
            <a:r>
              <a:rPr lang="en-US" sz="2000" dirty="0" smtClean="0"/>
              <a:t>Guarantee call </a:t>
            </a:r>
            <a:r>
              <a:rPr lang="en-US" sz="2200" dirty="0" smtClean="0"/>
              <a:t>– </a:t>
            </a:r>
            <a:r>
              <a:rPr lang="en-US" sz="2000" dirty="0" smtClean="0"/>
              <a:t>on line </a:t>
            </a:r>
            <a:r>
              <a:rPr lang="mk-MK" sz="2200" dirty="0" smtClean="0"/>
              <a:t>апликација</a:t>
            </a:r>
            <a:endParaRPr lang="en-US" sz="2200" dirty="0" smtClean="0"/>
          </a:p>
          <a:p>
            <a:r>
              <a:rPr lang="mk-MK" sz="2200" dirty="0" smtClean="0"/>
              <a:t>Актуелни прашања за ангажирање на Националното биро за осигурување</a:t>
            </a:r>
            <a:endParaRPr lang="en-US" sz="2200" dirty="0"/>
          </a:p>
        </p:txBody>
      </p:sp>
      <p:sp>
        <p:nvSpPr>
          <p:cNvPr id="4" name="Content Placeholder 2"/>
          <p:cNvSpPr txBox="1">
            <a:spLocks/>
          </p:cNvSpPr>
          <p:nvPr/>
        </p:nvSpPr>
        <p:spPr>
          <a:xfrm>
            <a:off x="142844" y="1071546"/>
            <a:ext cx="8572560" cy="642942"/>
          </a:xfrm>
          <a:prstGeom prst="rect">
            <a:avLst/>
          </a:prstGeom>
        </p:spPr>
        <p:txBody>
          <a:bodyPr vert="horz">
            <a:noAutofit/>
          </a:bodyPr>
          <a:lstStyle/>
          <a:p>
            <a:pPr marL="420624" marR="0" lvl="0" indent="-384048" algn="ctr" defTabSz="914400" rtl="0" eaLnBrk="1" fontAlgn="auto" latinLnBrk="0" hangingPunct="1">
              <a:lnSpc>
                <a:spcPct val="100000"/>
              </a:lnSpc>
              <a:spcBef>
                <a:spcPct val="20000"/>
              </a:spcBef>
              <a:spcAft>
                <a:spcPts val="0"/>
              </a:spcAft>
              <a:buClr>
                <a:schemeClr val="accent1"/>
              </a:buClr>
              <a:buSzPct val="80000"/>
              <a:tabLst/>
              <a:defRPr/>
            </a:pPr>
            <a:r>
              <a:rPr kumimoji="0" lang="mk-MK" sz="2200" b="0" i="0" u="none" strike="noStrike" kern="1200" cap="none" spc="0" normalizeH="0" baseline="0" noProof="0" dirty="0" smtClean="0">
                <a:ln>
                  <a:noFill/>
                </a:ln>
                <a:solidFill>
                  <a:schemeClr val="tx1"/>
                </a:solidFill>
                <a:effectLst/>
                <a:uLnTx/>
                <a:uFillTx/>
                <a:latin typeface="+mn-lt"/>
                <a:ea typeface="+mn-ea"/>
                <a:cs typeface="+mn-cs"/>
              </a:rPr>
              <a:t>СОДРЖИНА</a:t>
            </a:r>
          </a:p>
        </p:txBody>
      </p:sp>
      <p:pic>
        <p:nvPicPr>
          <p:cNvPr id="5" name="Picture 4"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285860"/>
            <a:ext cx="7772400" cy="914400"/>
          </a:xfrm>
        </p:spPr>
        <p:txBody>
          <a:bodyPr>
            <a:normAutofit/>
          </a:bodyPr>
          <a:lstStyle/>
          <a:p>
            <a:r>
              <a:rPr lang="mk-MK" sz="2800" dirty="0" smtClean="0"/>
              <a:t>Законска регулатива</a:t>
            </a:r>
            <a:endParaRPr lang="en-US" sz="2800" dirty="0"/>
          </a:p>
        </p:txBody>
      </p:sp>
      <p:sp>
        <p:nvSpPr>
          <p:cNvPr id="3" name="Content Placeholder 2"/>
          <p:cNvSpPr>
            <a:spLocks noGrp="1"/>
          </p:cNvSpPr>
          <p:nvPr>
            <p:ph idx="1"/>
          </p:nvPr>
        </p:nvSpPr>
        <p:spPr>
          <a:xfrm>
            <a:off x="214282" y="2017697"/>
            <a:ext cx="8215370" cy="4840303"/>
          </a:xfrm>
        </p:spPr>
        <p:txBody>
          <a:bodyPr>
            <a:normAutofit fontScale="77500" lnSpcReduction="20000"/>
          </a:bodyPr>
          <a:lstStyle/>
          <a:p>
            <a:r>
              <a:rPr lang="mk-MK" dirty="0" smtClean="0"/>
              <a:t>Согласно законот за задолжително осигурување во собраќајот (Службен весник на Р.М.број </a:t>
            </a:r>
            <a:r>
              <a:rPr lang="mk-MK" sz="2600" dirty="0" smtClean="0"/>
              <a:t>88/05,</a:t>
            </a:r>
            <a:r>
              <a:rPr lang="mk-MK" dirty="0" smtClean="0"/>
              <a:t> из</a:t>
            </a:r>
            <a:r>
              <a:rPr lang="en-GB" dirty="0" smtClean="0"/>
              <a:t>м</a:t>
            </a:r>
            <a:r>
              <a:rPr lang="mk-MK" dirty="0" smtClean="0"/>
              <a:t>ени и     до</a:t>
            </a:r>
            <a:r>
              <a:rPr lang="en-GB" dirty="0" err="1" smtClean="0"/>
              <a:t>полнувања</a:t>
            </a:r>
            <a:r>
              <a:rPr lang="en-GB" dirty="0" smtClean="0"/>
              <a:t> </a:t>
            </a:r>
            <a:r>
              <a:rPr lang="en-GB" dirty="0" err="1" smtClean="0"/>
              <a:t>објавени</a:t>
            </a:r>
            <a:r>
              <a:rPr lang="en-GB" dirty="0" smtClean="0"/>
              <a:t> </a:t>
            </a:r>
            <a:r>
              <a:rPr lang="en-GB" dirty="0" err="1" smtClean="0"/>
              <a:t>во</a:t>
            </a:r>
            <a:r>
              <a:rPr lang="en-GB" dirty="0" smtClean="0"/>
              <a:t> „</a:t>
            </a:r>
            <a:r>
              <a:rPr lang="en-GB" dirty="0" err="1" smtClean="0"/>
              <a:t>Службен</a:t>
            </a:r>
            <a:r>
              <a:rPr lang="en-GB" dirty="0" smtClean="0"/>
              <a:t> </a:t>
            </a:r>
            <a:r>
              <a:rPr lang="en-GB" dirty="0" err="1" smtClean="0"/>
              <a:t>весник</a:t>
            </a:r>
            <a:r>
              <a:rPr lang="en-GB" dirty="0" smtClean="0"/>
              <a:t> </a:t>
            </a:r>
            <a:r>
              <a:rPr lang="en-GB" dirty="0" err="1" smtClean="0"/>
              <a:t>на</a:t>
            </a:r>
            <a:r>
              <a:rPr lang="en-GB" dirty="0" smtClean="0"/>
              <a:t> Р</a:t>
            </a:r>
            <a:r>
              <a:rPr lang="mk-MK" dirty="0" smtClean="0"/>
              <a:t>.</a:t>
            </a:r>
            <a:r>
              <a:rPr lang="en-GB" dirty="0" smtClean="0"/>
              <a:t>М</a:t>
            </a:r>
            <a:r>
              <a:rPr lang="mk-MK" dirty="0" smtClean="0"/>
              <a:t>. </a:t>
            </a:r>
            <a:r>
              <a:rPr lang="en-GB" dirty="0" smtClean="0"/>
              <a:t>“</a:t>
            </a:r>
            <a:r>
              <a:rPr lang="en-GB" dirty="0" err="1" smtClean="0"/>
              <a:t>број</a:t>
            </a:r>
            <a:r>
              <a:rPr lang="en-GB" dirty="0" smtClean="0"/>
              <a:t> </a:t>
            </a:r>
            <a:r>
              <a:rPr lang="en-GB" sz="2600" dirty="0" smtClean="0"/>
              <a:t>70</a:t>
            </a:r>
            <a:r>
              <a:rPr lang="mk-MK" sz="2600" dirty="0" smtClean="0"/>
              <a:t>/</a:t>
            </a:r>
            <a:r>
              <a:rPr lang="en-GB" sz="2600" dirty="0" smtClean="0"/>
              <a:t>06</a:t>
            </a:r>
            <a:r>
              <a:rPr lang="en-GB" dirty="0" smtClean="0"/>
              <a:t> </a:t>
            </a:r>
            <a:r>
              <a:rPr lang="en-GB" dirty="0" err="1" smtClean="0"/>
              <a:t>година</a:t>
            </a:r>
            <a:r>
              <a:rPr lang="en-GB" dirty="0" smtClean="0"/>
              <a:t>, </a:t>
            </a:r>
            <a:r>
              <a:rPr lang="en-GB" dirty="0" err="1" smtClean="0"/>
              <a:t>број</a:t>
            </a:r>
            <a:r>
              <a:rPr lang="en-GB" dirty="0" smtClean="0"/>
              <a:t> </a:t>
            </a:r>
            <a:r>
              <a:rPr lang="en-GB" sz="2600" dirty="0" smtClean="0"/>
              <a:t>81</a:t>
            </a:r>
            <a:r>
              <a:rPr lang="mk-MK" sz="2600" dirty="0" smtClean="0"/>
              <a:t>/</a:t>
            </a:r>
            <a:r>
              <a:rPr lang="en-GB" sz="2600" dirty="0" smtClean="0"/>
              <a:t>08 </a:t>
            </a:r>
            <a:r>
              <a:rPr lang="en-GB" dirty="0" err="1" smtClean="0"/>
              <a:t>година</a:t>
            </a:r>
            <a:r>
              <a:rPr lang="en-GB" dirty="0" smtClean="0"/>
              <a:t>, </a:t>
            </a:r>
            <a:r>
              <a:rPr lang="en-GB" dirty="0" err="1" smtClean="0"/>
              <a:t>број</a:t>
            </a:r>
            <a:r>
              <a:rPr lang="en-GB" dirty="0" smtClean="0"/>
              <a:t> </a:t>
            </a:r>
            <a:r>
              <a:rPr lang="en-GB" sz="2600" dirty="0" smtClean="0"/>
              <a:t>47</a:t>
            </a:r>
            <a:r>
              <a:rPr lang="mk-MK" sz="2600" dirty="0" smtClean="0"/>
              <a:t>/</a:t>
            </a:r>
            <a:r>
              <a:rPr lang="en-GB" sz="2600" dirty="0" smtClean="0"/>
              <a:t>11</a:t>
            </a:r>
            <a:r>
              <a:rPr lang="en-GB" dirty="0" smtClean="0"/>
              <a:t> </a:t>
            </a:r>
            <a:r>
              <a:rPr lang="en-GB" dirty="0" err="1" smtClean="0"/>
              <a:t>година</a:t>
            </a:r>
            <a:r>
              <a:rPr lang="en-GB" dirty="0" smtClean="0"/>
              <a:t>  и </a:t>
            </a:r>
            <a:r>
              <a:rPr lang="en-GB" dirty="0" err="1" smtClean="0"/>
              <a:t>број</a:t>
            </a:r>
            <a:r>
              <a:rPr lang="en-GB" dirty="0" smtClean="0"/>
              <a:t> </a:t>
            </a:r>
            <a:r>
              <a:rPr lang="en-GB" sz="2600" dirty="0" smtClean="0"/>
              <a:t>135</a:t>
            </a:r>
            <a:r>
              <a:rPr lang="mk-MK" sz="2600" dirty="0" smtClean="0"/>
              <a:t>/</a:t>
            </a:r>
            <a:r>
              <a:rPr lang="en-GB" sz="2600" dirty="0" smtClean="0"/>
              <a:t>11 </a:t>
            </a:r>
            <a:r>
              <a:rPr lang="en-GB" dirty="0" err="1" smtClean="0"/>
              <a:t>година</a:t>
            </a:r>
            <a:r>
              <a:rPr lang="mk-MK" dirty="0" smtClean="0"/>
              <a:t>)  врши:</a:t>
            </a:r>
            <a:endParaRPr lang="en-US" dirty="0" smtClean="0"/>
          </a:p>
          <a:p>
            <a:pPr>
              <a:buFontTx/>
              <a:buChar char="-"/>
            </a:pPr>
            <a:r>
              <a:rPr lang="mk-MK" dirty="0" smtClean="0"/>
              <a:t>работи на национално биро за зелена карта </a:t>
            </a:r>
          </a:p>
          <a:p>
            <a:pPr>
              <a:buFontTx/>
              <a:buChar char="-"/>
            </a:pPr>
            <a:r>
              <a:rPr lang="mk-MK" dirty="0" smtClean="0"/>
              <a:t>други работи  утврдени  согласно со меѓународните спогодби за осигурување од одговорност на сопствениците и корисниците на моторни возила (зелена карта) </a:t>
            </a:r>
          </a:p>
          <a:p>
            <a:pPr>
              <a:buFontTx/>
              <a:buChar char="-"/>
            </a:pPr>
            <a:r>
              <a:rPr lang="mk-MK" dirty="0" smtClean="0"/>
              <a:t>ги претставува друштвата за осигурување пред меѓународните организации на друштвата за осигурување;</a:t>
            </a:r>
          </a:p>
          <a:p>
            <a:pPr>
              <a:buFontTx/>
              <a:buChar char="-"/>
            </a:pPr>
            <a:r>
              <a:rPr lang="mk-MK" dirty="0" smtClean="0"/>
              <a:t>издава и печати меѓународни зелени карти за потребите на членките;</a:t>
            </a:r>
          </a:p>
          <a:p>
            <a:pPr>
              <a:buFontTx/>
              <a:buChar char="-"/>
            </a:pPr>
            <a:r>
              <a:rPr lang="mk-MK" dirty="0" smtClean="0"/>
              <a:t>воспостаува  информациски  систем</a:t>
            </a:r>
          </a:p>
          <a:p>
            <a:pPr>
              <a:buFontTx/>
              <a:buChar char="-"/>
            </a:pPr>
            <a:r>
              <a:rPr lang="mk-MK" dirty="0" smtClean="0"/>
              <a:t>формира Гарантен фонд.</a:t>
            </a:r>
            <a:endParaRPr lang="en-US" dirty="0" smtClean="0"/>
          </a:p>
          <a:p>
            <a:pPr>
              <a:buNone/>
            </a:pPr>
            <a:endParaRPr lang="en-US" dirty="0" smtClean="0"/>
          </a:p>
          <a:p>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357298"/>
            <a:ext cx="7772400" cy="914400"/>
          </a:xfrm>
        </p:spPr>
        <p:txBody>
          <a:bodyPr>
            <a:normAutofit/>
          </a:bodyPr>
          <a:lstStyle/>
          <a:p>
            <a:r>
              <a:rPr lang="mk-MK" sz="2800" dirty="0" smtClean="0"/>
              <a:t>НБО – член на Советот на бироа</a:t>
            </a:r>
            <a:endParaRPr lang="en-US" sz="2800" dirty="0"/>
          </a:p>
        </p:txBody>
      </p:sp>
      <p:sp>
        <p:nvSpPr>
          <p:cNvPr id="3" name="Content Placeholder 2"/>
          <p:cNvSpPr>
            <a:spLocks noGrp="1"/>
          </p:cNvSpPr>
          <p:nvPr>
            <p:ph idx="1"/>
          </p:nvPr>
        </p:nvSpPr>
        <p:spPr>
          <a:xfrm>
            <a:off x="928662" y="2286000"/>
            <a:ext cx="7772400" cy="4572000"/>
          </a:xfrm>
        </p:spPr>
        <p:txBody>
          <a:bodyPr>
            <a:normAutofit fontScale="77500" lnSpcReduction="20000"/>
          </a:bodyPr>
          <a:lstStyle/>
          <a:p>
            <a:r>
              <a:rPr lang="mk-MK" dirty="0" smtClean="0"/>
              <a:t>Националното биро за осигурување е членка на Советот на бироата во Брисел од </a:t>
            </a:r>
            <a:r>
              <a:rPr lang="mk-MK" sz="2300" dirty="0" smtClean="0"/>
              <a:t>1994 </a:t>
            </a:r>
            <a:r>
              <a:rPr lang="mk-MK" dirty="0" smtClean="0"/>
              <a:t>година (систем на зелена карта)</a:t>
            </a:r>
            <a:endParaRPr lang="en-US" b="1" dirty="0" smtClean="0"/>
          </a:p>
          <a:p>
            <a:r>
              <a:rPr lang="mk-MK" dirty="0" smtClean="0"/>
              <a:t>Националното биро за осигурување учествува во работата  на југоисточната европска група</a:t>
            </a:r>
          </a:p>
          <a:p>
            <a:pPr>
              <a:buNone/>
            </a:pPr>
            <a:endParaRPr lang="en-US" b="1" dirty="0" smtClean="0"/>
          </a:p>
          <a:p>
            <a:r>
              <a:rPr lang="mk-MK" dirty="0" smtClean="0"/>
              <a:t>Националното биро за осигурување гарантира:</a:t>
            </a:r>
          </a:p>
          <a:p>
            <a:pPr marL="550926" indent="-514350">
              <a:buAutoNum type="arabicPeriod"/>
            </a:pPr>
            <a:r>
              <a:rPr lang="mk-MK" dirty="0" smtClean="0"/>
              <a:t>Надомест на штети кои возилата со македонски регистарски ознаки (со зелена карта) ќе ги предизвикаат во странство;</a:t>
            </a:r>
          </a:p>
          <a:p>
            <a:pPr marL="550926" indent="-514350">
              <a:buAutoNum type="arabicPeriod"/>
            </a:pPr>
            <a:r>
              <a:rPr lang="mk-MK" dirty="0" smtClean="0"/>
              <a:t>Надомест на штети кои на територијата на Република Македонија ги предизвикуваат возачи кои управуваат возила со странски регистарски таблички.</a:t>
            </a:r>
            <a:endParaRPr lang="en-US" b="1" dirty="0" smtClean="0"/>
          </a:p>
          <a:p>
            <a:endParaRPr lang="en-US"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1670" y="1142984"/>
            <a:ext cx="7467600" cy="500066"/>
          </a:xfrm>
        </p:spPr>
        <p:txBody>
          <a:bodyPr>
            <a:normAutofit fontScale="92500" lnSpcReduction="10000"/>
          </a:bodyPr>
          <a:lstStyle/>
          <a:p>
            <a:pPr>
              <a:buNone/>
            </a:pPr>
            <a:r>
              <a:rPr lang="mk-MK" dirty="0" smtClean="0"/>
              <a:t>ЗК премија за период </a:t>
            </a:r>
            <a:r>
              <a:rPr lang="mk-MK" sz="2600" dirty="0" smtClean="0">
                <a:latin typeface="Calibri" pitchFamily="34" charset="0"/>
                <a:cs typeface="Calibri" pitchFamily="34" charset="0"/>
              </a:rPr>
              <a:t>2008-2011</a:t>
            </a:r>
            <a:endParaRPr lang="en-US" sz="3500" dirty="0">
              <a:latin typeface="Calibri" pitchFamily="34" charset="0"/>
              <a:cs typeface="Calibri" pitchFamily="34" charset="0"/>
            </a:endParaRPr>
          </a:p>
        </p:txBody>
      </p:sp>
      <p:graphicFrame>
        <p:nvGraphicFramePr>
          <p:cNvPr id="4" name="Table 3"/>
          <p:cNvGraphicFramePr>
            <a:graphicFrameLocks noGrp="1"/>
          </p:cNvGraphicFramePr>
          <p:nvPr/>
        </p:nvGraphicFramePr>
        <p:xfrm>
          <a:off x="357158" y="1689789"/>
          <a:ext cx="8715405" cy="5096797"/>
        </p:xfrm>
        <a:graphic>
          <a:graphicData uri="http://schemas.openxmlformats.org/drawingml/2006/table">
            <a:tbl>
              <a:tblPr>
                <a:tableStyleId>{8A107856-5554-42FB-B03E-39F5DBC370BA}</a:tableStyleId>
              </a:tblPr>
              <a:tblGrid>
                <a:gridCol w="1610066"/>
                <a:gridCol w="951403"/>
                <a:gridCol w="878218"/>
                <a:gridCol w="812701"/>
                <a:gridCol w="797365"/>
                <a:gridCol w="859953"/>
                <a:gridCol w="935233"/>
                <a:gridCol w="935233"/>
                <a:gridCol w="935233"/>
              </a:tblGrid>
              <a:tr h="173565">
                <a:tc rowSpan="2">
                  <a:txBody>
                    <a:bodyPr/>
                    <a:lstStyle/>
                    <a:p>
                      <a:pPr algn="ctr" fontAlgn="b"/>
                      <a:r>
                        <a:rPr lang="mk-MK" sz="1100" u="none" strike="noStrike" dirty="0" smtClean="0">
                          <a:latin typeface="Calibri" pitchFamily="34" charset="0"/>
                          <a:cs typeface="Calibri" pitchFamily="34" charset="0"/>
                        </a:rPr>
                        <a:t>ПРЕМИСКА ГРУПА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gridSpan="2">
                  <a:txBody>
                    <a:bodyPr/>
                    <a:lstStyle/>
                    <a:p>
                      <a:pPr algn="ctr" fontAlgn="b"/>
                      <a:r>
                        <a:rPr lang="mk-MK" sz="1600" u="none" strike="noStrike" dirty="0" smtClean="0">
                          <a:latin typeface="Calibri" pitchFamily="34" charset="0"/>
                          <a:cs typeface="Calibri" pitchFamily="34" charset="0"/>
                        </a:rPr>
                        <a:t>2011</a:t>
                      </a:r>
                      <a:endParaRPr lang="en-US" sz="1600" b="0" i="0" u="none" strike="noStrike" dirty="0">
                        <a:solidFill>
                          <a:srgbClr val="000000"/>
                        </a:solidFill>
                        <a:latin typeface="Calibri" pitchFamily="34" charset="0"/>
                        <a:cs typeface="Calibri" pitchFamily="34" charset="0"/>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u="none" strike="noStrike" dirty="0" smtClean="0">
                          <a:latin typeface="Calibri" pitchFamily="34" charset="0"/>
                          <a:cs typeface="Calibri" pitchFamily="34" charset="0"/>
                        </a:rPr>
                        <a:t>2010</a:t>
                      </a:r>
                      <a:endParaRPr lang="en-US" sz="1600" b="0" i="0" u="none" strike="noStrike" dirty="0">
                        <a:solidFill>
                          <a:srgbClr val="000000"/>
                        </a:solidFill>
                        <a:latin typeface="Calibri" pitchFamily="34" charset="0"/>
                        <a:cs typeface="Calibri" pitchFamily="34" charset="0"/>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u="none" strike="noStrike" dirty="0" smtClean="0">
                          <a:latin typeface="Calibri" pitchFamily="34" charset="0"/>
                          <a:cs typeface="Calibri" pitchFamily="34" charset="0"/>
                        </a:rPr>
                        <a:t>2009</a:t>
                      </a:r>
                      <a:endParaRPr lang="en-US" sz="1600" b="0" i="0" u="none" strike="noStrike" dirty="0">
                        <a:solidFill>
                          <a:srgbClr val="000000"/>
                        </a:solidFill>
                        <a:latin typeface="Calibri" pitchFamily="34" charset="0"/>
                        <a:cs typeface="Calibri" pitchFamily="34" charset="0"/>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u="none" strike="noStrike" dirty="0" smtClean="0">
                          <a:latin typeface="Calibri" pitchFamily="34" charset="0"/>
                          <a:cs typeface="Calibri" pitchFamily="34" charset="0"/>
                        </a:rPr>
                        <a:t>2008</a:t>
                      </a:r>
                      <a:endParaRPr lang="en-US" sz="1600" b="0" i="0" u="none" strike="noStrike" dirty="0">
                        <a:solidFill>
                          <a:srgbClr val="000000"/>
                        </a:solidFill>
                        <a:latin typeface="Calibri" pitchFamily="34" charset="0"/>
                        <a:cs typeface="Calibri" pitchFamily="34" charset="0"/>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r>
              <a:tr h="318139">
                <a:tc vMerge="1">
                  <a:txBody>
                    <a:bodyPr/>
                    <a:lstStyle/>
                    <a:p>
                      <a:pPr algn="l" fontAlgn="b"/>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Број</a:t>
                      </a:r>
                      <a:r>
                        <a:rPr lang="mk-MK" sz="1100" u="none" strike="noStrike" baseline="0" dirty="0" smtClean="0">
                          <a:latin typeface="Calibri" pitchFamily="34" charset="0"/>
                          <a:cs typeface="Calibri" pitchFamily="34" charset="0"/>
                        </a:rPr>
                        <a:t> на осигурувања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Бруто премија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Број</a:t>
                      </a:r>
                      <a:r>
                        <a:rPr lang="mk-MK" sz="1100" u="none" strike="noStrike" baseline="0" dirty="0" smtClean="0">
                          <a:latin typeface="Calibri" pitchFamily="34" charset="0"/>
                          <a:cs typeface="Calibri" pitchFamily="34" charset="0"/>
                        </a:rPr>
                        <a:t> на осигурувања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Бруто премија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Број</a:t>
                      </a:r>
                      <a:r>
                        <a:rPr lang="mk-MK" sz="1100" u="none" strike="noStrike" baseline="0" dirty="0" smtClean="0">
                          <a:latin typeface="Calibri" pitchFamily="34" charset="0"/>
                          <a:cs typeface="Calibri" pitchFamily="34" charset="0"/>
                        </a:rPr>
                        <a:t> на осигурувања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Бруто премија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Број</a:t>
                      </a:r>
                      <a:r>
                        <a:rPr lang="mk-MK" sz="1100" u="none" strike="noStrike" baseline="0" dirty="0" smtClean="0">
                          <a:latin typeface="Calibri" pitchFamily="34" charset="0"/>
                          <a:cs typeface="Calibri" pitchFamily="34" charset="0"/>
                        </a:rPr>
                        <a:t> на осигурувања</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mk-MK" sz="1100" u="none" strike="noStrike" dirty="0" smtClean="0">
                          <a:latin typeface="Calibri" pitchFamily="34" charset="0"/>
                          <a:cs typeface="Calibri" pitchFamily="34" charset="0"/>
                        </a:rPr>
                        <a:t>Бруто премија</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373904">
                <a:tc>
                  <a:txBody>
                    <a:bodyPr/>
                    <a:lstStyle/>
                    <a:p>
                      <a:pPr algn="l" fontAlgn="b"/>
                      <a:r>
                        <a:rPr lang="mk-MK" sz="1100" u="none" strike="noStrike" dirty="0">
                          <a:latin typeface="Calibri" pitchFamily="34" charset="0"/>
                          <a:cs typeface="Calibri" pitchFamily="34" charset="0"/>
                        </a:rPr>
                        <a:t>Патнички автомобили</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154.111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611.448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115.010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462.124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101.779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409.842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95.109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430.511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47548">
                <a:tc>
                  <a:txBody>
                    <a:bodyPr/>
                    <a:lstStyle/>
                    <a:p>
                      <a:pPr algn="l" fontAlgn="b"/>
                      <a:r>
                        <a:rPr lang="mk-MK" sz="1100" u="none" strike="noStrike" dirty="0" smtClean="0">
                          <a:latin typeface="Calibri" pitchFamily="34" charset="0"/>
                          <a:cs typeface="Calibri" pitchFamily="34" charset="0"/>
                        </a:rPr>
                        <a:t>Товарни</a:t>
                      </a:r>
                      <a:r>
                        <a:rPr lang="mk-MK" sz="1100" u="none" strike="noStrike" baseline="0" dirty="0" smtClean="0">
                          <a:latin typeface="Calibri" pitchFamily="34" charset="0"/>
                          <a:cs typeface="Calibri" pitchFamily="34" charset="0"/>
                        </a:rPr>
                        <a:t> </a:t>
                      </a:r>
                      <a:r>
                        <a:rPr lang="mk-MK" sz="1100" u="none" strike="noStrike" dirty="0" smtClean="0">
                          <a:latin typeface="Calibri" pitchFamily="34" charset="0"/>
                          <a:cs typeface="Calibri" pitchFamily="34" charset="0"/>
                        </a:rPr>
                        <a:t>возила</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7.205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129.500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6.642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142.331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6.562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141.018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5.050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107.855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44749">
                <a:tc>
                  <a:txBody>
                    <a:bodyPr/>
                    <a:lstStyle/>
                    <a:p>
                      <a:pPr algn="l" fontAlgn="t"/>
                      <a:r>
                        <a:rPr lang="mk-MK" sz="1000" u="none" strike="noStrike" dirty="0">
                          <a:latin typeface="Calibri" pitchFamily="34" charset="0"/>
                          <a:cs typeface="Calibri" pitchFamily="34" charset="0"/>
                        </a:rPr>
                        <a:t>Автобуси</a:t>
                      </a:r>
                      <a:endParaRPr lang="mk-MK" sz="10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841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14.947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741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13.301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649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12.273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446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9.333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51928">
                <a:tc>
                  <a:txBody>
                    <a:bodyPr/>
                    <a:lstStyle/>
                    <a:p>
                      <a:pPr algn="l" fontAlgn="b"/>
                      <a:r>
                        <a:rPr lang="mk-MK" sz="1100" u="none" strike="noStrike" dirty="0">
                          <a:latin typeface="Calibri" pitchFamily="34" charset="0"/>
                          <a:cs typeface="Calibri" pitchFamily="34" charset="0"/>
                        </a:rPr>
                        <a:t>Влечни возила</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466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6.542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116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2.902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442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3.701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297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44749">
                <a:tc>
                  <a:txBody>
                    <a:bodyPr/>
                    <a:lstStyle/>
                    <a:p>
                      <a:pPr algn="l" fontAlgn="b"/>
                      <a:r>
                        <a:rPr lang="mk-MK" sz="1100" u="none" strike="noStrike" dirty="0" smtClean="0">
                          <a:latin typeface="Calibri" pitchFamily="34" charset="0"/>
                          <a:cs typeface="Calibri" pitchFamily="34" charset="0"/>
                        </a:rPr>
                        <a:t>Специјални</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262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281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54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280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73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543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542758">
                <a:tc>
                  <a:txBody>
                    <a:bodyPr/>
                    <a:lstStyle/>
                    <a:p>
                      <a:pPr algn="l" fontAlgn="b"/>
                      <a:r>
                        <a:rPr lang="mk-MK" sz="1100" u="none" strike="noStrike" dirty="0">
                          <a:latin typeface="Calibri" pitchFamily="34" charset="0"/>
                          <a:cs typeface="Calibri" pitchFamily="34" charset="0"/>
                        </a:rPr>
                        <a:t>Моторцикли</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405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1.439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344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2.162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392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1.405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310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971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44749">
                <a:tc>
                  <a:txBody>
                    <a:bodyPr/>
                    <a:lstStyle/>
                    <a:p>
                      <a:pPr algn="l" fontAlgn="b"/>
                      <a:r>
                        <a:rPr lang="mk-MK" sz="1100" u="none" strike="noStrike" dirty="0">
                          <a:latin typeface="Calibri" pitchFamily="34" charset="0"/>
                          <a:cs typeface="Calibri" pitchFamily="34" charset="0"/>
                        </a:rPr>
                        <a:t>Приклучни возила</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5.432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36.812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4.673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38.570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4.586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36.178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3.805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28.982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444749">
                <a:tc>
                  <a:txBody>
                    <a:bodyPr/>
                    <a:lstStyle/>
                    <a:p>
                      <a:pPr algn="l" fontAlgn="b"/>
                      <a:r>
                        <a:rPr lang="mk-MK" sz="1100" u="none" strike="noStrike" dirty="0">
                          <a:latin typeface="Calibri" pitchFamily="34" charset="0"/>
                          <a:cs typeface="Calibri" pitchFamily="34" charset="0"/>
                        </a:rPr>
                        <a:t>Работни возила</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72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440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330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1.332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121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1.017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37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393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360735">
                <a:tc>
                  <a:txBody>
                    <a:bodyPr/>
                    <a:lstStyle/>
                    <a:p>
                      <a:pPr algn="l" fontAlgn="b"/>
                      <a:r>
                        <a:rPr lang="mk-MK" sz="1100" u="none" strike="noStrike" dirty="0">
                          <a:latin typeface="Calibri" pitchFamily="34" charset="0"/>
                          <a:cs typeface="Calibri" pitchFamily="34" charset="0"/>
                        </a:rPr>
                        <a:t>Комбинирани возила</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319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346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51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r" fontAlgn="b"/>
                      <a:r>
                        <a:rPr lang="en-US" sz="1100" u="none" strike="noStrike" dirty="0" smtClean="0">
                          <a:latin typeface="Calibri" pitchFamily="34" charset="0"/>
                          <a:cs typeface="Calibri" pitchFamily="34" charset="0"/>
                        </a:rPr>
                        <a:t>518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r h="542758">
                <a:tc>
                  <a:txBody>
                    <a:bodyPr/>
                    <a:lstStyle/>
                    <a:p>
                      <a:pPr algn="ctr" fontAlgn="b"/>
                      <a:r>
                        <a:rPr lang="mk-MK" sz="1100" u="none" strike="noStrike" dirty="0">
                          <a:latin typeface="Calibri" pitchFamily="34" charset="0"/>
                          <a:cs typeface="Calibri" pitchFamily="34" charset="0"/>
                        </a:rPr>
                        <a:t>Вкупно</a:t>
                      </a:r>
                      <a:endParaRPr lang="mk-MK"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168.578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801.390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127.943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663.322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114.624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606.060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104.919      </a:t>
                      </a:r>
                      <a:endParaRPr lang="en-US" sz="11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100" u="none" strike="noStrike" dirty="0" smtClean="0">
                          <a:latin typeface="Calibri" pitchFamily="34" charset="0"/>
                          <a:cs typeface="Calibri" pitchFamily="34" charset="0"/>
                        </a:rPr>
                        <a:t>579.403      </a:t>
                      </a:r>
                      <a:endParaRPr lang="en-US" sz="1100" b="0" i="0" u="none" strike="noStrike" dirty="0">
                        <a:solidFill>
                          <a:srgbClr val="000000"/>
                        </a:solidFill>
                        <a:latin typeface="Calibri" pitchFamily="34" charset="0"/>
                        <a:cs typeface="Calibri" pitchFamily="34" charset="0"/>
                      </a:endParaRPr>
                    </a:p>
                  </a:txBody>
                  <a:tcPr marL="9525" marR="9525" marT="9525" marB="0" anchor="ctr"/>
                </a:tc>
              </a:tr>
            </a:tbl>
          </a:graphicData>
        </a:graphic>
      </p:graphicFrame>
      <p:pic>
        <p:nvPicPr>
          <p:cNvPr id="6" name="Picture 5"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08" y="1000108"/>
            <a:ext cx="7467600" cy="5626121"/>
          </a:xfrm>
        </p:spPr>
        <p:txBody>
          <a:bodyPr/>
          <a:lstStyle/>
          <a:p>
            <a:pPr>
              <a:buNone/>
            </a:pPr>
            <a:r>
              <a:rPr lang="mk-MK" dirty="0" smtClean="0"/>
              <a:t>ЗК штети за период </a:t>
            </a:r>
            <a:r>
              <a:rPr lang="mk-MK" sz="2400" dirty="0" smtClean="0">
                <a:latin typeface="Calibri" pitchFamily="34" charset="0"/>
                <a:cs typeface="Calibri" pitchFamily="34" charset="0"/>
              </a:rPr>
              <a:t>2008-2011</a:t>
            </a:r>
            <a:endParaRPr lang="en-US" dirty="0">
              <a:latin typeface="Calibri" pitchFamily="34" charset="0"/>
              <a:cs typeface="Calibri" pitchFamily="34" charset="0"/>
            </a:endParaRPr>
          </a:p>
        </p:txBody>
      </p:sp>
      <p:graphicFrame>
        <p:nvGraphicFramePr>
          <p:cNvPr id="4" name="Table 3"/>
          <p:cNvGraphicFramePr>
            <a:graphicFrameLocks noGrp="1"/>
          </p:cNvGraphicFramePr>
          <p:nvPr/>
        </p:nvGraphicFramePr>
        <p:xfrm>
          <a:off x="428565" y="1559609"/>
          <a:ext cx="8715435" cy="5298391"/>
        </p:xfrm>
        <a:graphic>
          <a:graphicData uri="http://schemas.openxmlformats.org/drawingml/2006/table">
            <a:tbl>
              <a:tblPr>
                <a:tableStyleId>{0505E3EF-67EA-436B-97B2-0124C06EBD24}</a:tableStyleId>
              </a:tblPr>
              <a:tblGrid>
                <a:gridCol w="1610072"/>
                <a:gridCol w="805036"/>
                <a:gridCol w="1024591"/>
                <a:gridCol w="658666"/>
                <a:gridCol w="951406"/>
                <a:gridCol w="658666"/>
                <a:gridCol w="1136526"/>
                <a:gridCol w="766286"/>
                <a:gridCol w="1104186"/>
              </a:tblGrid>
              <a:tr h="514984">
                <a:tc rowSpan="2">
                  <a:txBody>
                    <a:bodyPr/>
                    <a:lstStyle/>
                    <a:p>
                      <a:pPr algn="ctr" fontAlgn="b"/>
                      <a:r>
                        <a:rPr lang="mk-MK" sz="1100" b="0" i="0" u="none" strike="noStrike" dirty="0" smtClean="0">
                          <a:solidFill>
                            <a:srgbClr val="000000"/>
                          </a:solidFill>
                          <a:latin typeface="Calibri"/>
                        </a:rPr>
                        <a:t>ПРЕМИСКА ГРУПА</a:t>
                      </a:r>
                      <a:endParaRPr lang="en-US" sz="1100" b="0" i="0" u="none" strike="noStrike" dirty="0">
                        <a:solidFill>
                          <a:srgbClr val="000000"/>
                        </a:solidFill>
                        <a:latin typeface="Calibri"/>
                      </a:endParaRPr>
                    </a:p>
                  </a:txBody>
                  <a:tcPr marL="9525" marR="9525" marT="9525" marB="0" anchor="ctr"/>
                </a:tc>
                <a:tc gridSpan="2">
                  <a:txBody>
                    <a:bodyPr/>
                    <a:lstStyle/>
                    <a:p>
                      <a:pPr algn="ctr" fontAlgn="b"/>
                      <a:r>
                        <a:rPr lang="mk-MK" sz="1600" b="0" i="0" u="none" strike="noStrike" dirty="0" smtClean="0">
                          <a:solidFill>
                            <a:srgbClr val="000000"/>
                          </a:solidFill>
                          <a:latin typeface="Calibri"/>
                        </a:rPr>
                        <a:t>2011</a:t>
                      </a:r>
                      <a:endParaRPr lang="en-US" sz="1600" b="0" i="0" u="none" strike="noStrike" dirty="0">
                        <a:solidFill>
                          <a:srgbClr val="000000"/>
                        </a:solidFill>
                        <a:latin typeface="Calibri"/>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b="0" i="0" u="none" strike="noStrike" dirty="0" smtClean="0">
                          <a:solidFill>
                            <a:srgbClr val="000000"/>
                          </a:solidFill>
                          <a:latin typeface="Calibri"/>
                        </a:rPr>
                        <a:t>2010</a:t>
                      </a:r>
                      <a:endParaRPr lang="en-US" sz="1600" b="0" i="0" u="none" strike="noStrike" dirty="0">
                        <a:solidFill>
                          <a:srgbClr val="000000"/>
                        </a:solidFill>
                        <a:latin typeface="Calibri"/>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b="0" i="0" u="none" strike="noStrike" dirty="0" smtClean="0">
                          <a:solidFill>
                            <a:srgbClr val="000000"/>
                          </a:solidFill>
                          <a:latin typeface="Calibri"/>
                        </a:rPr>
                        <a:t>2009</a:t>
                      </a:r>
                      <a:endParaRPr lang="en-US" sz="1600" b="0" i="0" u="none" strike="noStrike" dirty="0">
                        <a:solidFill>
                          <a:srgbClr val="000000"/>
                        </a:solidFill>
                        <a:latin typeface="Calibri"/>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c gridSpan="2">
                  <a:txBody>
                    <a:bodyPr/>
                    <a:lstStyle/>
                    <a:p>
                      <a:pPr algn="ctr" fontAlgn="b"/>
                      <a:r>
                        <a:rPr lang="mk-MK" sz="1600" b="0" i="0" u="none" strike="noStrike" dirty="0" smtClean="0">
                          <a:solidFill>
                            <a:srgbClr val="000000"/>
                          </a:solidFill>
                          <a:latin typeface="Calibri"/>
                        </a:rPr>
                        <a:t>2008</a:t>
                      </a:r>
                      <a:endParaRPr lang="en-US" sz="1600" b="0" i="0" u="none" strike="noStrike" dirty="0">
                        <a:solidFill>
                          <a:srgbClr val="000000"/>
                        </a:solidFill>
                        <a:latin typeface="Calibri"/>
                      </a:endParaRPr>
                    </a:p>
                  </a:txBody>
                  <a:tcPr marL="9525" marR="9525" marT="9525" marB="0" anchor="ctr"/>
                </a:tc>
                <a:tc hMerge="1">
                  <a:txBody>
                    <a:bodyPr/>
                    <a:lstStyle/>
                    <a:p>
                      <a:pPr algn="r" fontAlgn="b"/>
                      <a:endParaRPr lang="en-US" sz="1100" b="0" i="0" u="none" strike="noStrike" dirty="0">
                        <a:solidFill>
                          <a:srgbClr val="000000"/>
                        </a:solidFill>
                        <a:latin typeface="Calibri"/>
                      </a:endParaRPr>
                    </a:p>
                  </a:txBody>
                  <a:tcPr marL="9525" marR="9525" marT="9525" marB="0" anchor="b"/>
                </a:tc>
              </a:tr>
              <a:tr h="514984">
                <a:tc vMerge="1">
                  <a:txBody>
                    <a:bodyPr/>
                    <a:lstStyle/>
                    <a:p>
                      <a:pPr algn="l" fontAlgn="b"/>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b="0" i="0" u="none" strike="noStrike" dirty="0" smtClean="0">
                          <a:solidFill>
                            <a:srgbClr val="000000"/>
                          </a:solidFill>
                          <a:latin typeface="Calibri"/>
                        </a:rPr>
                        <a:t>Број</a:t>
                      </a:r>
                      <a:r>
                        <a:rPr lang="mk-MK" sz="1100" b="0" i="0" u="none" strike="noStrike" baseline="0" dirty="0" smtClean="0">
                          <a:solidFill>
                            <a:srgbClr val="000000"/>
                          </a:solidFill>
                          <a:latin typeface="Calibri"/>
                        </a:rPr>
                        <a:t> на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u="none" strike="noStrike" dirty="0" smtClean="0"/>
                        <a:t>Ликвидирани</a:t>
                      </a:r>
                      <a:r>
                        <a:rPr lang="mk-MK" sz="1100" u="none" strike="noStrike" baseline="0" dirty="0" smtClean="0"/>
                        <a:t>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b="0" i="0" u="none" strike="noStrike" dirty="0" smtClean="0">
                          <a:solidFill>
                            <a:srgbClr val="000000"/>
                          </a:solidFill>
                          <a:latin typeface="Calibri"/>
                        </a:rPr>
                        <a:t>Број</a:t>
                      </a:r>
                      <a:r>
                        <a:rPr lang="mk-MK" sz="1100" b="0" i="0" u="none" strike="noStrike" baseline="0" dirty="0" smtClean="0">
                          <a:solidFill>
                            <a:srgbClr val="000000"/>
                          </a:solidFill>
                          <a:latin typeface="Calibri"/>
                        </a:rPr>
                        <a:t> на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u="none" strike="noStrike" dirty="0" smtClean="0"/>
                        <a:t>Ликвидирани</a:t>
                      </a:r>
                      <a:r>
                        <a:rPr lang="mk-MK" sz="1100" u="none" strike="noStrike" baseline="0" dirty="0" smtClean="0"/>
                        <a:t>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b="0" i="0" u="none" strike="noStrike" dirty="0" smtClean="0">
                          <a:solidFill>
                            <a:srgbClr val="000000"/>
                          </a:solidFill>
                          <a:latin typeface="Calibri"/>
                        </a:rPr>
                        <a:t>Број</a:t>
                      </a:r>
                      <a:r>
                        <a:rPr lang="mk-MK" sz="1100" b="0" i="0" u="none" strike="noStrike" baseline="0" dirty="0" smtClean="0">
                          <a:solidFill>
                            <a:srgbClr val="000000"/>
                          </a:solidFill>
                          <a:latin typeface="Calibri"/>
                        </a:rPr>
                        <a:t> на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u="none" strike="noStrike" dirty="0" smtClean="0"/>
                        <a:t>Ликвидирани</a:t>
                      </a:r>
                      <a:r>
                        <a:rPr lang="mk-MK" sz="1100" u="none" strike="noStrike" baseline="0" dirty="0" smtClean="0"/>
                        <a:t>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b="0" i="0" u="none" strike="noStrike" dirty="0" smtClean="0">
                          <a:solidFill>
                            <a:srgbClr val="000000"/>
                          </a:solidFill>
                          <a:latin typeface="Calibri"/>
                        </a:rPr>
                        <a:t>Број</a:t>
                      </a:r>
                      <a:r>
                        <a:rPr lang="mk-MK" sz="1100" b="0" i="0" u="none" strike="noStrike" baseline="0" dirty="0" smtClean="0">
                          <a:solidFill>
                            <a:srgbClr val="000000"/>
                          </a:solidFill>
                          <a:latin typeface="Calibri"/>
                        </a:rPr>
                        <a:t> на штети</a:t>
                      </a:r>
                      <a:endParaRPr lang="en-US" sz="1100" b="0" i="0" u="none" strike="noStrike" dirty="0">
                        <a:solidFill>
                          <a:srgbClr val="000000"/>
                        </a:solidFill>
                        <a:latin typeface="Calibri"/>
                      </a:endParaRPr>
                    </a:p>
                  </a:txBody>
                  <a:tcPr marL="9525" marR="9525" marT="9525" marB="0" anchor="ctr"/>
                </a:tc>
                <a:tc>
                  <a:txBody>
                    <a:bodyPr/>
                    <a:lstStyle/>
                    <a:p>
                      <a:pPr algn="ctr" fontAlgn="b"/>
                      <a:r>
                        <a:rPr lang="mk-MK" sz="1100" u="none" strike="noStrike" dirty="0" smtClean="0"/>
                        <a:t>Ликвидирани</a:t>
                      </a:r>
                      <a:r>
                        <a:rPr lang="mk-MK" sz="1100" u="none" strike="noStrike" baseline="0" dirty="0" smtClean="0"/>
                        <a:t> штети</a:t>
                      </a:r>
                      <a:endParaRPr lang="en-US" sz="1100" b="0" i="0" u="none" strike="noStrike" dirty="0">
                        <a:solidFill>
                          <a:srgbClr val="000000"/>
                        </a:solidFill>
                        <a:latin typeface="Calibri"/>
                      </a:endParaRPr>
                    </a:p>
                  </a:txBody>
                  <a:tcPr marL="9525" marR="9525" marT="9525" marB="0" anchor="ctr"/>
                </a:tc>
              </a:tr>
              <a:tr h="354770">
                <a:tc>
                  <a:txBody>
                    <a:bodyPr/>
                    <a:lstStyle/>
                    <a:p>
                      <a:pPr algn="l" fontAlgn="b"/>
                      <a:r>
                        <a:rPr lang="mk-MK" sz="1100" u="none" strike="noStrike" dirty="0"/>
                        <a:t>Патнички автомобили</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384</a:t>
                      </a:r>
                    </a:p>
                  </a:txBody>
                  <a:tcPr marL="9525" marR="9525" marT="9525" marB="0" anchor="ctr"/>
                </a:tc>
                <a:tc>
                  <a:txBody>
                    <a:bodyPr/>
                    <a:lstStyle/>
                    <a:p>
                      <a:pPr algn="ctr" fontAlgn="b"/>
                      <a:r>
                        <a:rPr lang="en-US" sz="1100" b="0" i="0" u="none" strike="noStrike">
                          <a:solidFill>
                            <a:srgbClr val="000000"/>
                          </a:solidFill>
                          <a:latin typeface="Calibri"/>
                        </a:rPr>
                        <a:t>65563</a:t>
                      </a:r>
                    </a:p>
                  </a:txBody>
                  <a:tcPr marL="9525" marR="9525" marT="9525" marB="0" anchor="ctr"/>
                </a:tc>
                <a:tc>
                  <a:txBody>
                    <a:bodyPr/>
                    <a:lstStyle/>
                    <a:p>
                      <a:pPr algn="ctr" fontAlgn="b"/>
                      <a:r>
                        <a:rPr lang="en-US" sz="1100" b="0" i="0" u="none" strike="noStrike">
                          <a:solidFill>
                            <a:srgbClr val="000000"/>
                          </a:solidFill>
                          <a:latin typeface="Calibri"/>
                        </a:rPr>
                        <a:t>335</a:t>
                      </a:r>
                    </a:p>
                  </a:txBody>
                  <a:tcPr marL="9525" marR="9525" marT="9525" marB="0" anchor="ctr"/>
                </a:tc>
                <a:tc>
                  <a:txBody>
                    <a:bodyPr/>
                    <a:lstStyle/>
                    <a:p>
                      <a:pPr algn="ctr" fontAlgn="b"/>
                      <a:r>
                        <a:rPr lang="en-US" sz="1100" b="0" i="0" u="none" strike="noStrike">
                          <a:solidFill>
                            <a:srgbClr val="000000"/>
                          </a:solidFill>
                          <a:latin typeface="Calibri"/>
                        </a:rPr>
                        <a:t>77094</a:t>
                      </a:r>
                    </a:p>
                  </a:txBody>
                  <a:tcPr marL="9525" marR="9525" marT="9525" marB="0" anchor="ctr"/>
                </a:tc>
                <a:tc>
                  <a:txBody>
                    <a:bodyPr/>
                    <a:lstStyle/>
                    <a:p>
                      <a:pPr algn="ctr" fontAlgn="b"/>
                      <a:r>
                        <a:rPr lang="en-US" sz="1100" b="0" i="0" u="none" strike="noStrike">
                          <a:solidFill>
                            <a:srgbClr val="000000"/>
                          </a:solidFill>
                          <a:latin typeface="Calibri"/>
                        </a:rPr>
                        <a:t>276</a:t>
                      </a:r>
                    </a:p>
                  </a:txBody>
                  <a:tcPr marL="9525" marR="9525" marT="9525" marB="0" anchor="ctr"/>
                </a:tc>
                <a:tc>
                  <a:txBody>
                    <a:bodyPr/>
                    <a:lstStyle/>
                    <a:p>
                      <a:pPr algn="ctr" fontAlgn="b"/>
                      <a:r>
                        <a:rPr lang="en-US" sz="1100" b="0" i="0" u="none" strike="noStrike">
                          <a:solidFill>
                            <a:srgbClr val="000000"/>
                          </a:solidFill>
                          <a:latin typeface="Calibri"/>
                        </a:rPr>
                        <a:t>48939</a:t>
                      </a:r>
                    </a:p>
                  </a:txBody>
                  <a:tcPr marL="9525" marR="9525" marT="9525" marB="0" anchor="ctr"/>
                </a:tc>
                <a:tc>
                  <a:txBody>
                    <a:bodyPr/>
                    <a:lstStyle/>
                    <a:p>
                      <a:pPr algn="ctr" fontAlgn="b"/>
                      <a:r>
                        <a:rPr lang="en-US" sz="1100" b="0" i="0" u="none" strike="noStrike">
                          <a:solidFill>
                            <a:srgbClr val="000000"/>
                          </a:solidFill>
                          <a:latin typeface="Calibri"/>
                        </a:rPr>
                        <a:t>380</a:t>
                      </a:r>
                    </a:p>
                  </a:txBody>
                  <a:tcPr marL="9525" marR="9525" marT="9525" marB="0" anchor="ctr"/>
                </a:tc>
                <a:tc>
                  <a:txBody>
                    <a:bodyPr/>
                    <a:lstStyle/>
                    <a:p>
                      <a:pPr algn="ctr" fontAlgn="b"/>
                      <a:r>
                        <a:rPr lang="en-US" sz="1100" b="0" i="0" u="none" strike="noStrike">
                          <a:solidFill>
                            <a:srgbClr val="000000"/>
                          </a:solidFill>
                          <a:latin typeface="Calibri"/>
                        </a:rPr>
                        <a:t>74674</a:t>
                      </a:r>
                    </a:p>
                  </a:txBody>
                  <a:tcPr marL="9525" marR="9525" marT="9525" marB="0" anchor="ctr"/>
                </a:tc>
              </a:tr>
              <a:tr h="424647">
                <a:tc>
                  <a:txBody>
                    <a:bodyPr/>
                    <a:lstStyle/>
                    <a:p>
                      <a:pPr algn="l" fontAlgn="b"/>
                      <a:r>
                        <a:rPr lang="mk-MK" sz="1100" u="none" strike="noStrike" dirty="0" smtClean="0"/>
                        <a:t>Товарни возила</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543</a:t>
                      </a:r>
                    </a:p>
                  </a:txBody>
                  <a:tcPr marL="9525" marR="9525" marT="9525" marB="0" anchor="ctr"/>
                </a:tc>
                <a:tc>
                  <a:txBody>
                    <a:bodyPr/>
                    <a:lstStyle/>
                    <a:p>
                      <a:pPr algn="ctr" fontAlgn="b"/>
                      <a:r>
                        <a:rPr lang="en-US" sz="1100" b="0" i="0" u="none" strike="noStrike">
                          <a:solidFill>
                            <a:srgbClr val="000000"/>
                          </a:solidFill>
                          <a:latin typeface="Calibri"/>
                        </a:rPr>
                        <a:t>109054</a:t>
                      </a:r>
                    </a:p>
                  </a:txBody>
                  <a:tcPr marL="9525" marR="9525" marT="9525" marB="0" anchor="ctr"/>
                </a:tc>
                <a:tc>
                  <a:txBody>
                    <a:bodyPr/>
                    <a:lstStyle/>
                    <a:p>
                      <a:pPr algn="ctr" fontAlgn="b"/>
                      <a:r>
                        <a:rPr lang="en-US" sz="1100" b="0" i="0" u="none" strike="noStrike">
                          <a:solidFill>
                            <a:srgbClr val="000000"/>
                          </a:solidFill>
                          <a:latin typeface="Calibri"/>
                        </a:rPr>
                        <a:t>504</a:t>
                      </a:r>
                    </a:p>
                  </a:txBody>
                  <a:tcPr marL="9525" marR="9525" marT="9525" marB="0" anchor="ctr"/>
                </a:tc>
                <a:tc>
                  <a:txBody>
                    <a:bodyPr/>
                    <a:lstStyle/>
                    <a:p>
                      <a:pPr algn="ctr" fontAlgn="b"/>
                      <a:r>
                        <a:rPr lang="en-US" sz="1100" b="0" i="0" u="none" strike="noStrike">
                          <a:solidFill>
                            <a:srgbClr val="000000"/>
                          </a:solidFill>
                          <a:latin typeface="Calibri"/>
                        </a:rPr>
                        <a:t>99412</a:t>
                      </a:r>
                    </a:p>
                  </a:txBody>
                  <a:tcPr marL="9525" marR="9525" marT="9525" marB="0" anchor="ctr"/>
                </a:tc>
                <a:tc>
                  <a:txBody>
                    <a:bodyPr/>
                    <a:lstStyle/>
                    <a:p>
                      <a:pPr algn="ctr" fontAlgn="b"/>
                      <a:r>
                        <a:rPr lang="en-US" sz="1100" b="0" i="0" u="none" strike="noStrike">
                          <a:solidFill>
                            <a:srgbClr val="000000"/>
                          </a:solidFill>
                          <a:latin typeface="Calibri"/>
                        </a:rPr>
                        <a:t>540</a:t>
                      </a:r>
                    </a:p>
                  </a:txBody>
                  <a:tcPr marL="9525" marR="9525" marT="9525" marB="0" anchor="ctr"/>
                </a:tc>
                <a:tc>
                  <a:txBody>
                    <a:bodyPr/>
                    <a:lstStyle/>
                    <a:p>
                      <a:pPr algn="ctr" fontAlgn="b"/>
                      <a:r>
                        <a:rPr lang="en-US" sz="1100" b="0" i="0" u="none" strike="noStrike">
                          <a:solidFill>
                            <a:srgbClr val="000000"/>
                          </a:solidFill>
                          <a:latin typeface="Calibri"/>
                        </a:rPr>
                        <a:t>96996</a:t>
                      </a:r>
                    </a:p>
                  </a:txBody>
                  <a:tcPr marL="9525" marR="9525" marT="9525" marB="0" anchor="ctr"/>
                </a:tc>
                <a:tc>
                  <a:txBody>
                    <a:bodyPr/>
                    <a:lstStyle/>
                    <a:p>
                      <a:pPr algn="ctr" fontAlgn="b"/>
                      <a:r>
                        <a:rPr lang="en-US" sz="1100" b="0" i="0" u="none" strike="noStrike">
                          <a:solidFill>
                            <a:srgbClr val="000000"/>
                          </a:solidFill>
                          <a:latin typeface="Calibri"/>
                        </a:rPr>
                        <a:t>372</a:t>
                      </a:r>
                    </a:p>
                  </a:txBody>
                  <a:tcPr marL="9525" marR="9525" marT="9525" marB="0" anchor="ctr"/>
                </a:tc>
                <a:tc>
                  <a:txBody>
                    <a:bodyPr/>
                    <a:lstStyle/>
                    <a:p>
                      <a:pPr algn="ctr" fontAlgn="b"/>
                      <a:r>
                        <a:rPr lang="en-US" sz="1100" b="0" i="0" u="none" strike="noStrike">
                          <a:solidFill>
                            <a:srgbClr val="000000"/>
                          </a:solidFill>
                          <a:latin typeface="Calibri"/>
                        </a:rPr>
                        <a:t>63711</a:t>
                      </a:r>
                    </a:p>
                  </a:txBody>
                  <a:tcPr marL="9525" marR="9525" marT="9525" marB="0" anchor="ctr"/>
                </a:tc>
              </a:tr>
              <a:tr h="421990">
                <a:tc>
                  <a:txBody>
                    <a:bodyPr/>
                    <a:lstStyle/>
                    <a:p>
                      <a:pPr algn="l" fontAlgn="t"/>
                      <a:r>
                        <a:rPr lang="mk-MK" sz="1000" u="none" strike="noStrike" dirty="0"/>
                        <a:t>Автобуси</a:t>
                      </a:r>
                      <a:endParaRPr lang="mk-MK" sz="1000" b="0" i="0" u="none" strike="noStrike" dirty="0">
                        <a:solidFill>
                          <a:srgbClr val="000000"/>
                        </a:solidFill>
                        <a:latin typeface="Times New Roman"/>
                      </a:endParaRPr>
                    </a:p>
                  </a:txBody>
                  <a:tcPr marL="9525" marR="9525" marT="9525" marB="0" anchor="ctr"/>
                </a:tc>
                <a:tc>
                  <a:txBody>
                    <a:bodyPr/>
                    <a:lstStyle/>
                    <a:p>
                      <a:pPr algn="ctr" fontAlgn="b"/>
                      <a:r>
                        <a:rPr lang="en-US" sz="1100" b="0" i="0" u="none" strike="noStrike">
                          <a:solidFill>
                            <a:srgbClr val="000000"/>
                          </a:solidFill>
                          <a:latin typeface="Calibri"/>
                        </a:rPr>
                        <a:t>25</a:t>
                      </a:r>
                    </a:p>
                  </a:txBody>
                  <a:tcPr marL="9525" marR="9525" marT="9525" marB="0" anchor="ctr"/>
                </a:tc>
                <a:tc>
                  <a:txBody>
                    <a:bodyPr/>
                    <a:lstStyle/>
                    <a:p>
                      <a:pPr algn="ctr" fontAlgn="b"/>
                      <a:r>
                        <a:rPr lang="en-US" sz="1100" b="0" i="0" u="none" strike="noStrike">
                          <a:solidFill>
                            <a:srgbClr val="000000"/>
                          </a:solidFill>
                          <a:latin typeface="Calibri"/>
                        </a:rPr>
                        <a:t>7297</a:t>
                      </a:r>
                    </a:p>
                  </a:txBody>
                  <a:tcPr marL="9525" marR="9525" marT="9525" marB="0" anchor="ctr"/>
                </a:tc>
                <a:tc>
                  <a:txBody>
                    <a:bodyPr/>
                    <a:lstStyle/>
                    <a:p>
                      <a:pPr algn="ctr" fontAlgn="b"/>
                      <a:r>
                        <a:rPr lang="en-US" sz="1100" b="0" i="0" u="none" strike="noStrike">
                          <a:solidFill>
                            <a:srgbClr val="000000"/>
                          </a:solidFill>
                          <a:latin typeface="Calibri"/>
                        </a:rPr>
                        <a:t>29</a:t>
                      </a:r>
                    </a:p>
                  </a:txBody>
                  <a:tcPr marL="9525" marR="9525" marT="9525" marB="0" anchor="ctr"/>
                </a:tc>
                <a:tc>
                  <a:txBody>
                    <a:bodyPr/>
                    <a:lstStyle/>
                    <a:p>
                      <a:pPr algn="ctr" fontAlgn="b"/>
                      <a:r>
                        <a:rPr lang="en-US" sz="1100" b="0" i="0" u="none" strike="noStrike">
                          <a:solidFill>
                            <a:srgbClr val="000000"/>
                          </a:solidFill>
                          <a:latin typeface="Calibri"/>
                        </a:rPr>
                        <a:t>6328</a:t>
                      </a:r>
                    </a:p>
                  </a:txBody>
                  <a:tcPr marL="9525" marR="9525" marT="9525" marB="0" anchor="ctr"/>
                </a:tc>
                <a:tc>
                  <a:txBody>
                    <a:bodyPr/>
                    <a:lstStyle/>
                    <a:p>
                      <a:pPr algn="ctr" fontAlgn="b"/>
                      <a:r>
                        <a:rPr lang="en-US" sz="1100" b="0" i="0" u="none" strike="noStrike">
                          <a:solidFill>
                            <a:srgbClr val="000000"/>
                          </a:solidFill>
                          <a:latin typeface="Calibri"/>
                        </a:rPr>
                        <a:t>41</a:t>
                      </a:r>
                    </a:p>
                  </a:txBody>
                  <a:tcPr marL="9525" marR="9525" marT="9525" marB="0" anchor="ctr"/>
                </a:tc>
                <a:tc>
                  <a:txBody>
                    <a:bodyPr/>
                    <a:lstStyle/>
                    <a:p>
                      <a:pPr algn="ctr" fontAlgn="b"/>
                      <a:r>
                        <a:rPr lang="en-US" sz="1100" b="0" i="0" u="none" strike="noStrike">
                          <a:solidFill>
                            <a:srgbClr val="000000"/>
                          </a:solidFill>
                          <a:latin typeface="Calibri"/>
                        </a:rPr>
                        <a:t>5185</a:t>
                      </a:r>
                    </a:p>
                  </a:txBody>
                  <a:tcPr marL="9525" marR="9525" marT="9525" marB="0" anchor="ctr"/>
                </a:tc>
                <a:tc>
                  <a:txBody>
                    <a:bodyPr/>
                    <a:lstStyle/>
                    <a:p>
                      <a:pPr algn="ctr" fontAlgn="b"/>
                      <a:r>
                        <a:rPr lang="en-US" sz="1100" b="0" i="0" u="none" strike="noStrike">
                          <a:solidFill>
                            <a:srgbClr val="000000"/>
                          </a:solidFill>
                          <a:latin typeface="Calibri"/>
                        </a:rPr>
                        <a:t>21</a:t>
                      </a:r>
                    </a:p>
                  </a:txBody>
                  <a:tcPr marL="9525" marR="9525" marT="9525" marB="0" anchor="ctr"/>
                </a:tc>
                <a:tc>
                  <a:txBody>
                    <a:bodyPr/>
                    <a:lstStyle/>
                    <a:p>
                      <a:pPr algn="ctr" fontAlgn="b"/>
                      <a:r>
                        <a:rPr lang="en-US" sz="1100" b="0" i="0" u="none" strike="noStrike">
                          <a:solidFill>
                            <a:srgbClr val="000000"/>
                          </a:solidFill>
                          <a:latin typeface="Calibri"/>
                        </a:rPr>
                        <a:t>6078</a:t>
                      </a:r>
                    </a:p>
                  </a:txBody>
                  <a:tcPr marL="9525" marR="9525" marT="9525" marB="0" anchor="ctr"/>
                </a:tc>
              </a:tr>
              <a:tr h="428802">
                <a:tc>
                  <a:txBody>
                    <a:bodyPr/>
                    <a:lstStyle/>
                    <a:p>
                      <a:pPr algn="l" fontAlgn="b"/>
                      <a:r>
                        <a:rPr lang="mk-MK" sz="1100" u="none" strike="noStrike" dirty="0"/>
                        <a:t>Влечни возила</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dirty="0">
                          <a:solidFill>
                            <a:srgbClr val="000000"/>
                          </a:solidFill>
                          <a:latin typeface="Calibri"/>
                        </a:rPr>
                        <a:t>6</a:t>
                      </a:r>
                    </a:p>
                  </a:txBody>
                  <a:tcPr marL="9525" marR="9525" marT="9525" marB="0" anchor="ctr"/>
                </a:tc>
                <a:tc>
                  <a:txBody>
                    <a:bodyPr/>
                    <a:lstStyle/>
                    <a:p>
                      <a:pPr algn="ctr" fontAlgn="b"/>
                      <a:r>
                        <a:rPr lang="en-US" sz="1100" b="0" i="0" u="none" strike="noStrike">
                          <a:solidFill>
                            <a:srgbClr val="000000"/>
                          </a:solidFill>
                          <a:latin typeface="Calibri"/>
                        </a:rPr>
                        <a:t>1684</a:t>
                      </a:r>
                    </a:p>
                  </a:txBody>
                  <a:tcPr marL="9525" marR="9525" marT="9525" marB="0" anchor="ctr"/>
                </a:tc>
                <a:tc>
                  <a:txBody>
                    <a:bodyPr/>
                    <a:lstStyle/>
                    <a:p>
                      <a:pPr algn="ctr" fontAlgn="b"/>
                      <a:r>
                        <a:rPr lang="en-US" sz="1100" b="0" i="0" u="none" strike="noStrike">
                          <a:solidFill>
                            <a:srgbClr val="000000"/>
                          </a:solidFill>
                          <a:latin typeface="Calibri"/>
                        </a:rPr>
                        <a:t>1</a:t>
                      </a:r>
                    </a:p>
                  </a:txBody>
                  <a:tcPr marL="9525" marR="9525" marT="9525" marB="0" anchor="ctr"/>
                </a:tc>
                <a:tc>
                  <a:txBody>
                    <a:bodyPr/>
                    <a:lstStyle/>
                    <a:p>
                      <a:pPr algn="ctr" fontAlgn="b"/>
                      <a:r>
                        <a:rPr lang="en-US" sz="1100" b="0" i="0" u="none" strike="noStrike">
                          <a:solidFill>
                            <a:srgbClr val="000000"/>
                          </a:solidFill>
                          <a:latin typeface="Calibri"/>
                        </a:rPr>
                        <a:t>262</a:t>
                      </a:r>
                    </a:p>
                  </a:txBody>
                  <a:tcPr marL="9525" marR="9525" marT="9525" marB="0" anchor="ctr"/>
                </a:tc>
                <a:tc>
                  <a:txBody>
                    <a:bodyPr/>
                    <a:lstStyle/>
                    <a:p>
                      <a:pPr algn="ctr" fontAlgn="b"/>
                      <a:r>
                        <a:rPr lang="en-US" sz="1100" b="0" i="0" u="none" strike="noStrike">
                          <a:solidFill>
                            <a:srgbClr val="000000"/>
                          </a:solidFill>
                          <a:latin typeface="Calibri"/>
                        </a:rPr>
                        <a:t>9</a:t>
                      </a:r>
                    </a:p>
                  </a:txBody>
                  <a:tcPr marL="9525" marR="9525" marT="9525" marB="0" anchor="ctr"/>
                </a:tc>
                <a:tc>
                  <a:txBody>
                    <a:bodyPr/>
                    <a:lstStyle/>
                    <a:p>
                      <a:pPr algn="ctr" fontAlgn="b"/>
                      <a:r>
                        <a:rPr lang="en-US" sz="1100" b="0" i="0" u="none" strike="noStrike">
                          <a:solidFill>
                            <a:srgbClr val="000000"/>
                          </a:solidFill>
                          <a:latin typeface="Calibri"/>
                        </a:rPr>
                        <a:t>274</a:t>
                      </a:r>
                    </a:p>
                  </a:txBody>
                  <a:tcPr marL="9525" marR="9525" marT="9525" marB="0" anchor="ctr"/>
                </a:tc>
                <a:tc>
                  <a:txBody>
                    <a:bodyPr/>
                    <a:lstStyle/>
                    <a:p>
                      <a:pPr algn="ctr" fontAlgn="b"/>
                      <a:r>
                        <a:rPr lang="en-US" sz="1100" b="0" i="0" u="none" strike="noStrike">
                          <a:solidFill>
                            <a:srgbClr val="000000"/>
                          </a:solidFill>
                          <a:latin typeface="Calibri"/>
                        </a:rPr>
                        <a:t>7</a:t>
                      </a:r>
                    </a:p>
                  </a:txBody>
                  <a:tcPr marL="9525" marR="9525" marT="9525" marB="0" anchor="ctr"/>
                </a:tc>
                <a:tc>
                  <a:txBody>
                    <a:bodyPr/>
                    <a:lstStyle/>
                    <a:p>
                      <a:pPr algn="ctr" fontAlgn="b"/>
                      <a:r>
                        <a:rPr lang="en-US" sz="1100" b="0" i="0" u="none" strike="noStrike">
                          <a:solidFill>
                            <a:srgbClr val="000000"/>
                          </a:solidFill>
                          <a:latin typeface="Calibri"/>
                        </a:rPr>
                        <a:t>2521</a:t>
                      </a:r>
                    </a:p>
                  </a:txBody>
                  <a:tcPr marL="9525" marR="9525" marT="9525" marB="0" anchor="ctr"/>
                </a:tc>
              </a:tr>
              <a:tr h="421990">
                <a:tc>
                  <a:txBody>
                    <a:bodyPr/>
                    <a:lstStyle/>
                    <a:p>
                      <a:pPr algn="l" fontAlgn="b"/>
                      <a:r>
                        <a:rPr lang="mk-MK" sz="1100" u="none" strike="noStrike" dirty="0" smtClean="0"/>
                        <a:t>Специјални</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1</a:t>
                      </a:r>
                    </a:p>
                  </a:txBody>
                  <a:tcPr marL="9525" marR="9525" marT="9525" marB="0" anchor="ctr"/>
                </a:tc>
                <a:tc>
                  <a:txBody>
                    <a:bodyPr/>
                    <a:lstStyle/>
                    <a:p>
                      <a:pPr algn="ctr" fontAlgn="b"/>
                      <a:r>
                        <a:rPr lang="en-US" sz="1100" b="0" i="0" u="none" strike="noStrike">
                          <a:solidFill>
                            <a:srgbClr val="000000"/>
                          </a:solidFill>
                          <a:latin typeface="Calibri"/>
                        </a:rPr>
                        <a:t>172</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1</a:t>
                      </a:r>
                    </a:p>
                  </a:txBody>
                  <a:tcPr marL="9525" marR="9525" marT="9525" marB="0" anchor="ctr"/>
                </a:tc>
                <a:tc>
                  <a:txBody>
                    <a:bodyPr/>
                    <a:lstStyle/>
                    <a:p>
                      <a:pPr algn="ctr" fontAlgn="b"/>
                      <a:r>
                        <a:rPr lang="en-US" sz="1100" b="0" i="0" u="none" strike="noStrike">
                          <a:solidFill>
                            <a:srgbClr val="000000"/>
                          </a:solidFill>
                          <a:latin typeface="Calibri"/>
                        </a:rPr>
                        <a:t>71</a:t>
                      </a:r>
                    </a:p>
                  </a:txBody>
                  <a:tcPr marL="9525" marR="9525" marT="9525" marB="0" anchor="ctr"/>
                </a:tc>
              </a:tr>
              <a:tr h="514984">
                <a:tc>
                  <a:txBody>
                    <a:bodyPr/>
                    <a:lstStyle/>
                    <a:p>
                      <a:pPr algn="l" fontAlgn="b"/>
                      <a:r>
                        <a:rPr lang="mk-MK" sz="1100" u="none" strike="noStrike" dirty="0"/>
                        <a:t>Моторцикли</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4</a:t>
                      </a:r>
                    </a:p>
                  </a:txBody>
                  <a:tcPr marL="9525" marR="9525" marT="9525" marB="0" anchor="ctr"/>
                </a:tc>
                <a:tc>
                  <a:txBody>
                    <a:bodyPr/>
                    <a:lstStyle/>
                    <a:p>
                      <a:pPr algn="ctr" fontAlgn="b"/>
                      <a:r>
                        <a:rPr lang="en-US" sz="1100" b="0" i="0" u="none" strike="noStrike">
                          <a:solidFill>
                            <a:srgbClr val="000000"/>
                          </a:solidFill>
                          <a:latin typeface="Calibri"/>
                        </a:rPr>
                        <a:t>363</a:t>
                      </a:r>
                    </a:p>
                  </a:txBody>
                  <a:tcPr marL="9525" marR="9525" marT="9525" marB="0" anchor="ctr"/>
                </a:tc>
                <a:tc>
                  <a:txBody>
                    <a:bodyPr/>
                    <a:lstStyle/>
                    <a:p>
                      <a:pPr algn="ctr" fontAlgn="b"/>
                      <a:r>
                        <a:rPr lang="en-US" sz="1100" b="0" i="0" u="none" strike="noStrike">
                          <a:solidFill>
                            <a:srgbClr val="000000"/>
                          </a:solidFill>
                          <a:latin typeface="Calibri"/>
                        </a:rPr>
                        <a:t>10</a:t>
                      </a:r>
                    </a:p>
                  </a:txBody>
                  <a:tcPr marL="9525" marR="9525" marT="9525" marB="0" anchor="ctr"/>
                </a:tc>
                <a:tc>
                  <a:txBody>
                    <a:bodyPr/>
                    <a:lstStyle/>
                    <a:p>
                      <a:pPr algn="ctr" fontAlgn="b"/>
                      <a:r>
                        <a:rPr lang="en-US" sz="1100" b="0" i="0" u="none" strike="noStrike">
                          <a:solidFill>
                            <a:srgbClr val="000000"/>
                          </a:solidFill>
                          <a:latin typeface="Calibri"/>
                        </a:rPr>
                        <a:t>1200</a:t>
                      </a:r>
                    </a:p>
                  </a:txBody>
                  <a:tcPr marL="9525" marR="9525" marT="9525" marB="0" anchor="ctr"/>
                </a:tc>
                <a:tc>
                  <a:txBody>
                    <a:bodyPr/>
                    <a:lstStyle/>
                    <a:p>
                      <a:pPr algn="ctr" fontAlgn="b"/>
                      <a:r>
                        <a:rPr lang="en-US" sz="1100" b="0" i="0" u="none" strike="noStrike">
                          <a:solidFill>
                            <a:srgbClr val="000000"/>
                          </a:solidFill>
                          <a:latin typeface="Calibri"/>
                        </a:rPr>
                        <a:t>7</a:t>
                      </a:r>
                    </a:p>
                  </a:txBody>
                  <a:tcPr marL="9525" marR="9525" marT="9525" marB="0" anchor="ctr"/>
                </a:tc>
                <a:tc>
                  <a:txBody>
                    <a:bodyPr/>
                    <a:lstStyle/>
                    <a:p>
                      <a:pPr algn="ctr" fontAlgn="b"/>
                      <a:r>
                        <a:rPr lang="en-US" sz="1100" b="0" i="0" u="none" strike="noStrike">
                          <a:solidFill>
                            <a:srgbClr val="000000"/>
                          </a:solidFill>
                          <a:latin typeface="Calibri"/>
                        </a:rPr>
                        <a:t>720</a:t>
                      </a:r>
                    </a:p>
                  </a:txBody>
                  <a:tcPr marL="9525" marR="9525" marT="9525" marB="0" anchor="ctr"/>
                </a:tc>
                <a:tc>
                  <a:txBody>
                    <a:bodyPr/>
                    <a:lstStyle/>
                    <a:p>
                      <a:pPr algn="ctr" fontAlgn="b"/>
                      <a:r>
                        <a:rPr lang="en-US" sz="1100" b="0" i="0" u="none" strike="noStrike">
                          <a:solidFill>
                            <a:srgbClr val="000000"/>
                          </a:solidFill>
                          <a:latin typeface="Calibri"/>
                        </a:rPr>
                        <a:t>14</a:t>
                      </a:r>
                    </a:p>
                  </a:txBody>
                  <a:tcPr marL="9525" marR="9525" marT="9525" marB="0" anchor="ctr"/>
                </a:tc>
                <a:tc>
                  <a:txBody>
                    <a:bodyPr/>
                    <a:lstStyle/>
                    <a:p>
                      <a:pPr algn="ctr" fontAlgn="b"/>
                      <a:r>
                        <a:rPr lang="en-US" sz="1100" b="0" i="0" u="none" strike="noStrike">
                          <a:solidFill>
                            <a:srgbClr val="000000"/>
                          </a:solidFill>
                          <a:latin typeface="Calibri"/>
                        </a:rPr>
                        <a:t>1408</a:t>
                      </a:r>
                    </a:p>
                  </a:txBody>
                  <a:tcPr marL="9525" marR="9525" marT="9525" marB="0" anchor="ctr"/>
                </a:tc>
              </a:tr>
              <a:tr h="421990">
                <a:tc>
                  <a:txBody>
                    <a:bodyPr/>
                    <a:lstStyle/>
                    <a:p>
                      <a:pPr algn="l" fontAlgn="b"/>
                      <a:r>
                        <a:rPr lang="mk-MK" sz="1100" u="none" strike="noStrike" dirty="0"/>
                        <a:t>Приклучни возила</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20</a:t>
                      </a:r>
                    </a:p>
                  </a:txBody>
                  <a:tcPr marL="9525" marR="9525" marT="9525" marB="0" anchor="ctr"/>
                </a:tc>
                <a:tc>
                  <a:txBody>
                    <a:bodyPr/>
                    <a:lstStyle/>
                    <a:p>
                      <a:pPr algn="ctr" fontAlgn="b"/>
                      <a:r>
                        <a:rPr lang="en-US" sz="1100" b="0" i="0" u="none" strike="noStrike">
                          <a:solidFill>
                            <a:srgbClr val="000000"/>
                          </a:solidFill>
                          <a:latin typeface="Calibri"/>
                        </a:rPr>
                        <a:t>4612</a:t>
                      </a:r>
                    </a:p>
                  </a:txBody>
                  <a:tcPr marL="9525" marR="9525" marT="9525" marB="0" anchor="ctr"/>
                </a:tc>
                <a:tc>
                  <a:txBody>
                    <a:bodyPr/>
                    <a:lstStyle/>
                    <a:p>
                      <a:pPr algn="ctr" fontAlgn="b"/>
                      <a:r>
                        <a:rPr lang="en-US" sz="1100" b="0" i="0" u="none" strike="noStrike">
                          <a:solidFill>
                            <a:srgbClr val="000000"/>
                          </a:solidFill>
                          <a:latin typeface="Calibri"/>
                        </a:rPr>
                        <a:t>28</a:t>
                      </a:r>
                    </a:p>
                  </a:txBody>
                  <a:tcPr marL="9525" marR="9525" marT="9525" marB="0" anchor="ctr"/>
                </a:tc>
                <a:tc>
                  <a:txBody>
                    <a:bodyPr/>
                    <a:lstStyle/>
                    <a:p>
                      <a:pPr algn="ctr" fontAlgn="b"/>
                      <a:r>
                        <a:rPr lang="en-US" sz="1100" b="0" i="0" u="none" strike="noStrike">
                          <a:solidFill>
                            <a:srgbClr val="000000"/>
                          </a:solidFill>
                          <a:latin typeface="Calibri"/>
                        </a:rPr>
                        <a:t>9655</a:t>
                      </a:r>
                    </a:p>
                  </a:txBody>
                  <a:tcPr marL="9525" marR="9525" marT="9525" marB="0" anchor="ctr"/>
                </a:tc>
                <a:tc>
                  <a:txBody>
                    <a:bodyPr/>
                    <a:lstStyle/>
                    <a:p>
                      <a:pPr algn="ctr" fontAlgn="b"/>
                      <a:r>
                        <a:rPr lang="en-US" sz="1100" b="0" i="0" u="none" strike="noStrike">
                          <a:solidFill>
                            <a:srgbClr val="000000"/>
                          </a:solidFill>
                          <a:latin typeface="Calibri"/>
                        </a:rPr>
                        <a:t>31</a:t>
                      </a:r>
                    </a:p>
                  </a:txBody>
                  <a:tcPr marL="9525" marR="9525" marT="9525" marB="0" anchor="ctr"/>
                </a:tc>
                <a:tc>
                  <a:txBody>
                    <a:bodyPr/>
                    <a:lstStyle/>
                    <a:p>
                      <a:pPr algn="ctr" fontAlgn="b"/>
                      <a:r>
                        <a:rPr lang="en-US" sz="1100" b="0" i="0" u="none" strike="noStrike">
                          <a:solidFill>
                            <a:srgbClr val="000000"/>
                          </a:solidFill>
                          <a:latin typeface="Calibri"/>
                        </a:rPr>
                        <a:t>4865</a:t>
                      </a:r>
                    </a:p>
                  </a:txBody>
                  <a:tcPr marL="9525" marR="9525" marT="9525" marB="0" anchor="ctr"/>
                </a:tc>
                <a:tc>
                  <a:txBody>
                    <a:bodyPr/>
                    <a:lstStyle/>
                    <a:p>
                      <a:pPr algn="ctr" fontAlgn="b"/>
                      <a:r>
                        <a:rPr lang="en-US" sz="1100" b="0" i="0" u="none" strike="noStrike">
                          <a:solidFill>
                            <a:srgbClr val="000000"/>
                          </a:solidFill>
                          <a:latin typeface="Calibri"/>
                        </a:rPr>
                        <a:t>44</a:t>
                      </a:r>
                    </a:p>
                  </a:txBody>
                  <a:tcPr marL="9525" marR="9525" marT="9525" marB="0" anchor="ctr"/>
                </a:tc>
                <a:tc>
                  <a:txBody>
                    <a:bodyPr/>
                    <a:lstStyle/>
                    <a:p>
                      <a:pPr algn="ctr" fontAlgn="b"/>
                      <a:r>
                        <a:rPr lang="en-US" sz="1100" b="0" i="0" u="none" strike="noStrike">
                          <a:solidFill>
                            <a:srgbClr val="000000"/>
                          </a:solidFill>
                          <a:latin typeface="Calibri"/>
                        </a:rPr>
                        <a:t>10948</a:t>
                      </a:r>
                    </a:p>
                  </a:txBody>
                  <a:tcPr marL="9525" marR="9525" marT="9525" marB="0" anchor="ctr"/>
                </a:tc>
              </a:tr>
              <a:tr h="421990">
                <a:tc>
                  <a:txBody>
                    <a:bodyPr/>
                    <a:lstStyle/>
                    <a:p>
                      <a:pPr algn="l" fontAlgn="b"/>
                      <a:r>
                        <a:rPr lang="mk-MK" sz="1100" u="none" strike="noStrike" dirty="0"/>
                        <a:t>Работни возила</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4</a:t>
                      </a:r>
                    </a:p>
                  </a:txBody>
                  <a:tcPr marL="9525" marR="9525" marT="9525" marB="0" anchor="ctr"/>
                </a:tc>
                <a:tc>
                  <a:txBody>
                    <a:bodyPr/>
                    <a:lstStyle/>
                    <a:p>
                      <a:pPr algn="ctr" fontAlgn="b"/>
                      <a:r>
                        <a:rPr lang="en-US" sz="1100" b="0" i="0" u="none" strike="noStrike">
                          <a:solidFill>
                            <a:srgbClr val="000000"/>
                          </a:solidFill>
                          <a:latin typeface="Calibri"/>
                        </a:rPr>
                        <a:t>751</a:t>
                      </a:r>
                    </a:p>
                  </a:txBody>
                  <a:tcPr marL="9525" marR="9525" marT="9525" marB="0" anchor="ctr"/>
                </a:tc>
                <a:tc>
                  <a:txBody>
                    <a:bodyPr/>
                    <a:lstStyle/>
                    <a:p>
                      <a:pPr algn="ctr" fontAlgn="b"/>
                      <a:r>
                        <a:rPr lang="en-US" sz="1100" b="0" i="0" u="none" strike="noStrike">
                          <a:solidFill>
                            <a:srgbClr val="000000"/>
                          </a:solidFill>
                          <a:latin typeface="Calibri"/>
                        </a:rPr>
                        <a:t>4</a:t>
                      </a:r>
                    </a:p>
                  </a:txBody>
                  <a:tcPr marL="9525" marR="9525" marT="9525" marB="0" anchor="ctr"/>
                </a:tc>
                <a:tc>
                  <a:txBody>
                    <a:bodyPr/>
                    <a:lstStyle/>
                    <a:p>
                      <a:pPr algn="ctr" fontAlgn="b"/>
                      <a:r>
                        <a:rPr lang="en-US" sz="1100" b="0" i="0" u="none" strike="noStrike">
                          <a:solidFill>
                            <a:srgbClr val="000000"/>
                          </a:solidFill>
                          <a:latin typeface="Calibri"/>
                        </a:rPr>
                        <a:t>355</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2</a:t>
                      </a:r>
                    </a:p>
                  </a:txBody>
                  <a:tcPr marL="9525" marR="9525" marT="9525" marB="0" anchor="ctr"/>
                </a:tc>
                <a:tc>
                  <a:txBody>
                    <a:bodyPr/>
                    <a:lstStyle/>
                    <a:p>
                      <a:pPr algn="ctr" fontAlgn="b"/>
                      <a:r>
                        <a:rPr lang="en-US" sz="1100" b="0" i="0" u="none" strike="noStrike">
                          <a:solidFill>
                            <a:srgbClr val="000000"/>
                          </a:solidFill>
                          <a:latin typeface="Calibri"/>
                        </a:rPr>
                        <a:t>377</a:t>
                      </a:r>
                    </a:p>
                  </a:txBody>
                  <a:tcPr marL="9525" marR="9525" marT="9525" marB="0" anchor="ctr"/>
                </a:tc>
              </a:tr>
              <a:tr h="342276">
                <a:tc>
                  <a:txBody>
                    <a:bodyPr/>
                    <a:lstStyle/>
                    <a:p>
                      <a:pPr algn="l" fontAlgn="b"/>
                      <a:r>
                        <a:rPr lang="mk-MK" sz="1100" u="none" strike="noStrike" dirty="0"/>
                        <a:t>Комбинирани возила</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0</a:t>
                      </a:r>
                    </a:p>
                  </a:txBody>
                  <a:tcPr marL="9525" marR="9525" marT="9525" marB="0" anchor="ctr"/>
                </a:tc>
                <a:tc>
                  <a:txBody>
                    <a:bodyPr/>
                    <a:lstStyle/>
                    <a:p>
                      <a:pPr algn="ctr" fontAlgn="b"/>
                      <a:r>
                        <a:rPr lang="en-US" sz="1100" b="0" i="0" u="none" strike="noStrike">
                          <a:solidFill>
                            <a:srgbClr val="000000"/>
                          </a:solidFill>
                          <a:latin typeface="Calibri"/>
                        </a:rPr>
                        <a:t>0</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c>
                  <a:txBody>
                    <a:bodyPr/>
                    <a:lstStyle/>
                    <a:p>
                      <a:pPr algn="ctr" fontAlgn="b"/>
                      <a:r>
                        <a:rPr lang="en-US" sz="1100" b="0" i="0" u="none" strike="noStrike">
                          <a:solidFill>
                            <a:srgbClr val="000000"/>
                          </a:solidFill>
                          <a:latin typeface="Calibri"/>
                        </a:rPr>
                        <a:t>-</a:t>
                      </a:r>
                    </a:p>
                  </a:txBody>
                  <a:tcPr marL="9525" marR="9525" marT="9525" marB="0" anchor="ctr"/>
                </a:tc>
              </a:tr>
              <a:tr h="514984">
                <a:tc>
                  <a:txBody>
                    <a:bodyPr/>
                    <a:lstStyle/>
                    <a:p>
                      <a:pPr algn="ctr" fontAlgn="b"/>
                      <a:r>
                        <a:rPr lang="mk-MK" sz="1100" u="none" strike="noStrike" dirty="0"/>
                        <a:t>Вкупно</a:t>
                      </a:r>
                      <a:endParaRPr lang="mk-MK"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a:solidFill>
                            <a:srgbClr val="000000"/>
                          </a:solidFill>
                          <a:latin typeface="Calibri"/>
                        </a:rPr>
                        <a:t>987</a:t>
                      </a:r>
                    </a:p>
                  </a:txBody>
                  <a:tcPr marL="9525" marR="9525" marT="9525" marB="0" anchor="ctr"/>
                </a:tc>
                <a:tc>
                  <a:txBody>
                    <a:bodyPr/>
                    <a:lstStyle/>
                    <a:p>
                      <a:pPr algn="ctr" fontAlgn="b"/>
                      <a:r>
                        <a:rPr lang="en-US" sz="1100" b="0" i="0" u="none" strike="noStrike" dirty="0" smtClean="0">
                          <a:solidFill>
                            <a:srgbClr val="000000"/>
                          </a:solidFill>
                          <a:latin typeface="Calibri"/>
                        </a:rPr>
                        <a:t>189.496</a:t>
                      </a:r>
                      <a:endParaRPr lang="en-US"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dirty="0">
                          <a:solidFill>
                            <a:srgbClr val="000000"/>
                          </a:solidFill>
                          <a:latin typeface="Calibri"/>
                        </a:rPr>
                        <a:t>911</a:t>
                      </a:r>
                    </a:p>
                  </a:txBody>
                  <a:tcPr marL="9525" marR="9525" marT="9525" marB="0" anchor="ctr"/>
                </a:tc>
                <a:tc>
                  <a:txBody>
                    <a:bodyPr/>
                    <a:lstStyle/>
                    <a:p>
                      <a:pPr algn="ctr" fontAlgn="b"/>
                      <a:r>
                        <a:rPr lang="en-US" sz="1100" b="0" i="0" u="none" strike="noStrike" dirty="0" smtClean="0">
                          <a:solidFill>
                            <a:srgbClr val="000000"/>
                          </a:solidFill>
                          <a:latin typeface="Calibri"/>
                        </a:rPr>
                        <a:t>194.306</a:t>
                      </a:r>
                      <a:endParaRPr lang="en-US"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dirty="0">
                          <a:solidFill>
                            <a:srgbClr val="000000"/>
                          </a:solidFill>
                          <a:latin typeface="Calibri"/>
                        </a:rPr>
                        <a:t>904</a:t>
                      </a:r>
                    </a:p>
                  </a:txBody>
                  <a:tcPr marL="9525" marR="9525" marT="9525" marB="0" anchor="ctr"/>
                </a:tc>
                <a:tc>
                  <a:txBody>
                    <a:bodyPr/>
                    <a:lstStyle/>
                    <a:p>
                      <a:pPr algn="ctr" fontAlgn="b"/>
                      <a:r>
                        <a:rPr lang="en-US" sz="1100" b="0" i="0" u="none" strike="noStrike" dirty="0" smtClean="0">
                          <a:solidFill>
                            <a:srgbClr val="000000"/>
                          </a:solidFill>
                          <a:latin typeface="Calibri"/>
                        </a:rPr>
                        <a:t>156.979</a:t>
                      </a:r>
                      <a:endParaRPr lang="en-US" sz="1100" b="0" i="0" u="none" strike="noStrike" dirty="0">
                        <a:solidFill>
                          <a:srgbClr val="000000"/>
                        </a:solidFill>
                        <a:latin typeface="Calibri"/>
                      </a:endParaRPr>
                    </a:p>
                  </a:txBody>
                  <a:tcPr marL="9525" marR="9525" marT="9525" marB="0" anchor="ctr"/>
                </a:tc>
                <a:tc>
                  <a:txBody>
                    <a:bodyPr/>
                    <a:lstStyle/>
                    <a:p>
                      <a:pPr algn="ctr" fontAlgn="b"/>
                      <a:r>
                        <a:rPr lang="en-US" sz="1100" b="0" i="0" u="none" strike="noStrike" dirty="0">
                          <a:solidFill>
                            <a:srgbClr val="000000"/>
                          </a:solidFill>
                          <a:latin typeface="Calibri"/>
                        </a:rPr>
                        <a:t>841</a:t>
                      </a:r>
                    </a:p>
                  </a:txBody>
                  <a:tcPr marL="9525" marR="9525" marT="9525" marB="0" anchor="ctr"/>
                </a:tc>
                <a:tc>
                  <a:txBody>
                    <a:bodyPr/>
                    <a:lstStyle/>
                    <a:p>
                      <a:pPr algn="ctr" fontAlgn="b"/>
                      <a:r>
                        <a:rPr lang="en-US" sz="1100" b="0" i="0" u="none" strike="noStrike" dirty="0" smtClean="0">
                          <a:solidFill>
                            <a:srgbClr val="000000"/>
                          </a:solidFill>
                          <a:latin typeface="Calibri"/>
                        </a:rPr>
                        <a:t>159.788</a:t>
                      </a:r>
                      <a:endParaRPr lang="en-US" sz="1100" b="0" i="0" u="none" strike="noStrike" dirty="0">
                        <a:solidFill>
                          <a:srgbClr val="000000"/>
                        </a:solidFill>
                        <a:latin typeface="Calibri"/>
                      </a:endParaRPr>
                    </a:p>
                  </a:txBody>
                  <a:tcPr marL="9525" marR="9525" marT="9525" marB="0" anchor="ctr"/>
                </a:tc>
              </a:tr>
            </a:tbl>
          </a:graphicData>
        </a:graphic>
      </p:graphicFrame>
      <p:pic>
        <p:nvPicPr>
          <p:cNvPr id="5" name="Picture 4"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72452" cy="1143000"/>
          </a:xfrm>
        </p:spPr>
        <p:txBody>
          <a:bodyPr>
            <a:noAutofit/>
          </a:bodyPr>
          <a:lstStyle/>
          <a:p>
            <a:r>
              <a:rPr lang="mk-MK" sz="2400" dirty="0" smtClean="0"/>
              <a:t>Сообраќајни незгоди случени во земји членки на систем на зелена карта  во кои учесници се возила со МК ознаки 2008-2011</a:t>
            </a:r>
          </a:p>
        </p:txBody>
      </p:sp>
      <p:sp>
        <p:nvSpPr>
          <p:cNvPr id="3" name="Content Placeholder 2"/>
          <p:cNvSpPr>
            <a:spLocks noGrp="1"/>
          </p:cNvSpPr>
          <p:nvPr>
            <p:ph idx="1"/>
          </p:nvPr>
        </p:nvSpPr>
        <p:spPr>
          <a:xfrm>
            <a:off x="457200" y="1600200"/>
            <a:ext cx="7972452" cy="4757758"/>
          </a:xfrm>
        </p:spPr>
        <p:txBody>
          <a:bodyPr>
            <a:noAutofit/>
          </a:bodyPr>
          <a:lstStyle/>
          <a:p>
            <a:r>
              <a:rPr lang="mk-MK" sz="1600" dirty="0" smtClean="0"/>
              <a:t>2008 година  691 возила од Р.М. </a:t>
            </a:r>
          </a:p>
          <a:p>
            <a:r>
              <a:rPr lang="mk-MK" sz="1600" dirty="0" smtClean="0"/>
              <a:t>Најголем број сообраќајни незгоди се случени во: Грција (135), Германија (81), Италија (76), Англија (47) и Хрватска (46).</a:t>
            </a:r>
          </a:p>
          <a:p>
            <a:pPr>
              <a:buNone/>
            </a:pPr>
            <a:endParaRPr lang="en-US" sz="1600" dirty="0" smtClean="0"/>
          </a:p>
          <a:p>
            <a:r>
              <a:rPr lang="mk-MK" sz="1600" dirty="0" smtClean="0"/>
              <a:t>2009 година 612 возило од Р.М. </a:t>
            </a:r>
          </a:p>
          <a:p>
            <a:r>
              <a:rPr lang="mk-MK" sz="1600" dirty="0" smtClean="0"/>
              <a:t>Најголем број сообраќајни незгоди се случени во: Грција (125),</a:t>
            </a:r>
            <a:r>
              <a:rPr lang="en-US" sz="1600" dirty="0" smtClean="0"/>
              <a:t> </a:t>
            </a:r>
            <a:r>
              <a:rPr lang="mk-MK" sz="1600" dirty="0" smtClean="0"/>
              <a:t>Италија (79) Германија (66), Турција (37), Хрватска (40) и Англија (38)</a:t>
            </a:r>
          </a:p>
          <a:p>
            <a:r>
              <a:rPr lang="mk-MK" sz="1600" dirty="0" smtClean="0"/>
              <a:t>20</a:t>
            </a:r>
            <a:r>
              <a:rPr lang="en-US" sz="1600" dirty="0" smtClean="0"/>
              <a:t>10</a:t>
            </a:r>
            <a:r>
              <a:rPr lang="mk-MK" sz="1600" dirty="0" smtClean="0"/>
              <a:t> година  </a:t>
            </a:r>
            <a:r>
              <a:rPr lang="en-US" sz="1600" dirty="0" smtClean="0"/>
              <a:t>789 </a:t>
            </a:r>
            <a:r>
              <a:rPr lang="mk-MK" sz="1600" dirty="0" smtClean="0"/>
              <a:t> возил</a:t>
            </a:r>
            <a:r>
              <a:rPr lang="en-US" sz="1600" dirty="0" smtClean="0"/>
              <a:t>a</a:t>
            </a:r>
            <a:r>
              <a:rPr lang="mk-MK" sz="1600" dirty="0" smtClean="0"/>
              <a:t> од Р.М</a:t>
            </a:r>
            <a:r>
              <a:rPr lang="en-US" sz="1600" dirty="0" smtClean="0"/>
              <a:t>.</a:t>
            </a:r>
            <a:r>
              <a:rPr lang="mk-MK" sz="1600" dirty="0" smtClean="0"/>
              <a:t>  </a:t>
            </a:r>
            <a:endParaRPr lang="en-US" sz="1600" dirty="0" smtClean="0"/>
          </a:p>
          <a:p>
            <a:r>
              <a:rPr lang="mk-MK" sz="1600" dirty="0" smtClean="0"/>
              <a:t>Најголем број сообраќајни незгоди се случени во: Грција (130),</a:t>
            </a:r>
            <a:r>
              <a:rPr lang="en-US" sz="1600" dirty="0" smtClean="0"/>
              <a:t> </a:t>
            </a:r>
            <a:r>
              <a:rPr lang="mk-MK" sz="1600" dirty="0" smtClean="0"/>
              <a:t>Германија</a:t>
            </a:r>
            <a:r>
              <a:rPr lang="en-US" sz="1600" dirty="0" smtClean="0"/>
              <a:t>,</a:t>
            </a:r>
            <a:r>
              <a:rPr lang="mk-MK" sz="1600" dirty="0" smtClean="0"/>
              <a:t> </a:t>
            </a:r>
            <a:r>
              <a:rPr lang="en-US" sz="1600" dirty="0" smtClean="0"/>
              <a:t>(</a:t>
            </a:r>
            <a:r>
              <a:rPr lang="mk-MK" sz="1600" dirty="0" smtClean="0"/>
              <a:t>108)</a:t>
            </a:r>
            <a:r>
              <a:rPr lang="en-US" sz="1600" dirty="0" smtClean="0"/>
              <a:t>,</a:t>
            </a:r>
            <a:r>
              <a:rPr lang="mk-MK" sz="1600" dirty="0" smtClean="0"/>
              <a:t> Италија (82), Хрватска (40).</a:t>
            </a:r>
            <a:r>
              <a:rPr lang="en-US" sz="1600" dirty="0" smtClean="0"/>
              <a:t> </a:t>
            </a:r>
            <a:r>
              <a:rPr lang="mk-MK" sz="1600" dirty="0" smtClean="0"/>
              <a:t>Турција (37)</a:t>
            </a:r>
            <a:r>
              <a:rPr lang="en-US" sz="1600" dirty="0" smtClean="0"/>
              <a:t> </a:t>
            </a:r>
            <a:r>
              <a:rPr lang="mk-MK" sz="1600" dirty="0" smtClean="0"/>
              <a:t>и</a:t>
            </a:r>
            <a:r>
              <a:rPr lang="en-US" sz="1600" dirty="0" smtClean="0"/>
              <a:t> </a:t>
            </a:r>
            <a:r>
              <a:rPr lang="mk-MK" sz="1600" dirty="0" smtClean="0"/>
              <a:t>Англија (31).</a:t>
            </a:r>
          </a:p>
          <a:p>
            <a:endParaRPr lang="en-US" sz="1600" dirty="0" smtClean="0"/>
          </a:p>
          <a:p>
            <a:r>
              <a:rPr lang="mk-MK" sz="1600" dirty="0" smtClean="0"/>
              <a:t>2011 година  926</a:t>
            </a:r>
            <a:r>
              <a:rPr lang="en-US" sz="1600" dirty="0" smtClean="0"/>
              <a:t> </a:t>
            </a:r>
            <a:r>
              <a:rPr lang="mk-MK" sz="1600" dirty="0" smtClean="0"/>
              <a:t>возила од Р.М. </a:t>
            </a:r>
            <a:endParaRPr lang="en-US" sz="1600" dirty="0" smtClean="0"/>
          </a:p>
          <a:p>
            <a:r>
              <a:rPr lang="mk-MK" sz="1600" dirty="0" smtClean="0"/>
              <a:t>Најголем број сообраќајни незгоди се случени во: Грција (152), Германија (124), Италија (104), Данска (90), Србија (56), Бугарија (47) и Турција (41).</a:t>
            </a:r>
          </a:p>
          <a:p>
            <a:endParaRPr lang="en-US" sz="1600" dirty="0" smtClean="0"/>
          </a:p>
          <a:p>
            <a:r>
              <a:rPr lang="mk-MK" sz="1600" u="sng" dirty="0" smtClean="0"/>
              <a:t>Забелешка</a:t>
            </a:r>
            <a:r>
              <a:rPr lang="mk-MK" sz="1600" dirty="0" smtClean="0"/>
              <a:t>: штети случени во Косово во овие години (од 50 до 80 годишно).</a:t>
            </a:r>
            <a:endParaRPr lang="en-US" sz="1600" dirty="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29642" cy="1143000"/>
          </a:xfrm>
        </p:spPr>
        <p:txBody>
          <a:bodyPr>
            <a:noAutofit/>
          </a:bodyPr>
          <a:lstStyle/>
          <a:p>
            <a:r>
              <a:rPr lang="mk-MK" sz="2400" dirty="0" smtClean="0"/>
              <a:t>Сообраќајни незгоди случени во Република Македонија    во кои учесници се  моторни и приклучни возила од земјите  членки на системот  на зелена карта 2008-2011</a:t>
            </a:r>
            <a:br>
              <a:rPr lang="mk-MK" sz="2400" dirty="0" smtClean="0"/>
            </a:br>
            <a:endParaRPr lang="en-US" sz="2400" dirty="0"/>
          </a:p>
        </p:txBody>
      </p:sp>
      <p:sp>
        <p:nvSpPr>
          <p:cNvPr id="3" name="Content Placeholder 2"/>
          <p:cNvSpPr>
            <a:spLocks noGrp="1"/>
          </p:cNvSpPr>
          <p:nvPr>
            <p:ph idx="1"/>
          </p:nvPr>
        </p:nvSpPr>
        <p:spPr/>
        <p:txBody>
          <a:bodyPr>
            <a:normAutofit fontScale="92500" lnSpcReduction="20000"/>
          </a:bodyPr>
          <a:lstStyle/>
          <a:p>
            <a:pPr algn="just"/>
            <a:r>
              <a:rPr lang="mk-MK" sz="1600" dirty="0" smtClean="0"/>
              <a:t>2008 година во сообракајни незгоди биле учесници 828 возила.</a:t>
            </a:r>
            <a:endParaRPr lang="en-US" sz="1600" dirty="0" smtClean="0"/>
          </a:p>
          <a:p>
            <a:pPr algn="just"/>
            <a:r>
              <a:rPr lang="mk-MK" sz="1600" dirty="0" smtClean="0"/>
              <a:t>Од нив 176 возила биле од Бугарија, 89 од Грција, 89 од Србија 61 од Италија, 47 од Словенија, 44 од Албанија и 34 од Хрватска.</a:t>
            </a:r>
          </a:p>
          <a:p>
            <a:pPr algn="just">
              <a:buNone/>
            </a:pPr>
            <a:endParaRPr lang="en-US" sz="1600" dirty="0" smtClean="0"/>
          </a:p>
          <a:p>
            <a:pPr algn="just"/>
            <a:r>
              <a:rPr lang="mk-MK" sz="1600" dirty="0" smtClean="0"/>
              <a:t>2009 година во ообракајни незгоди биле учесници 949</a:t>
            </a:r>
            <a:r>
              <a:rPr lang="en-US" sz="1600" dirty="0" smtClean="0"/>
              <a:t> </a:t>
            </a:r>
            <a:r>
              <a:rPr lang="mk-MK" sz="1600" dirty="0" smtClean="0"/>
              <a:t>возила.</a:t>
            </a:r>
          </a:p>
          <a:p>
            <a:pPr algn="just"/>
            <a:r>
              <a:rPr lang="mk-MK" sz="1600" dirty="0" smtClean="0"/>
              <a:t>Од нив 289 возила биле од Бугарија, 64 од Италија, 105 од Германија, 91 од Србија, 85 од Швајцарија, 47 од Словенија и 48 од Хрватска.</a:t>
            </a:r>
          </a:p>
          <a:p>
            <a:pPr algn="just"/>
            <a:endParaRPr lang="mk-MK" sz="1600" dirty="0" smtClean="0"/>
          </a:p>
          <a:p>
            <a:pPr algn="just"/>
            <a:r>
              <a:rPr lang="mk-MK" sz="1600" dirty="0" smtClean="0"/>
              <a:t>2010 година во сообракајни незгоди биле учесници 1.096 возила.</a:t>
            </a:r>
          </a:p>
          <a:p>
            <a:pPr algn="just"/>
            <a:r>
              <a:rPr lang="mk-MK" sz="1600" dirty="0" smtClean="0"/>
              <a:t>Од нив 319 возила биле од Бугарија, 137 од Швајцарија,133 од Италија</a:t>
            </a:r>
            <a:r>
              <a:rPr lang="en-US" sz="1600" dirty="0" smtClean="0"/>
              <a:t>, </a:t>
            </a:r>
            <a:r>
              <a:rPr lang="mk-MK" sz="1600" dirty="0" smtClean="0"/>
              <a:t>97 од Германија</a:t>
            </a:r>
            <a:r>
              <a:rPr lang="en-US" sz="1600" dirty="0" smtClean="0"/>
              <a:t>, </a:t>
            </a:r>
            <a:r>
              <a:rPr lang="mk-MK" sz="1600" dirty="0" smtClean="0"/>
              <a:t>64 од Словенија</a:t>
            </a:r>
            <a:r>
              <a:rPr lang="en-US" sz="1600" dirty="0" smtClean="0"/>
              <a:t>, </a:t>
            </a:r>
            <a:r>
              <a:rPr lang="mk-MK" sz="1600" dirty="0" smtClean="0"/>
              <a:t>50 од Србија</a:t>
            </a:r>
            <a:r>
              <a:rPr lang="en-US" sz="1600" dirty="0" smtClean="0"/>
              <a:t> </a:t>
            </a:r>
            <a:r>
              <a:rPr lang="mk-MK" sz="1600" dirty="0" smtClean="0"/>
              <a:t>и 46 од Грција.</a:t>
            </a:r>
          </a:p>
          <a:p>
            <a:pPr algn="just">
              <a:buNone/>
            </a:pPr>
            <a:endParaRPr lang="en-US" sz="1600" dirty="0" smtClean="0"/>
          </a:p>
          <a:p>
            <a:pPr algn="just"/>
            <a:r>
              <a:rPr lang="mk-MK" sz="1600" dirty="0" smtClean="0"/>
              <a:t>Во 2011 година во сообракајни незгоди биле учесници 852 возила.</a:t>
            </a:r>
          </a:p>
          <a:p>
            <a:pPr algn="just"/>
            <a:r>
              <a:rPr lang="mk-MK" sz="1600" dirty="0" smtClean="0"/>
              <a:t>Од нив 184 возила биле од Бугарија, 102  од Германија, 101 од Италија, 83 од Швајцарија, 54 од Србија и 30 од Словенија.</a:t>
            </a:r>
          </a:p>
          <a:p>
            <a:pPr algn="just"/>
            <a:endParaRPr lang="mk-MK" sz="1600" dirty="0" smtClean="0"/>
          </a:p>
          <a:p>
            <a:pPr algn="just"/>
            <a:r>
              <a:rPr lang="mk-MK" sz="1600" u="sng" dirty="0" smtClean="0"/>
              <a:t>Забелешка</a:t>
            </a:r>
            <a:r>
              <a:rPr lang="mk-MK" sz="1600" dirty="0" smtClean="0"/>
              <a:t>: штети предизвикани од возила од Косово во овие години (од 50 до 80 годишно).</a:t>
            </a:r>
            <a:endParaRPr lang="en-US" sz="1600" dirty="0" smtClean="0"/>
          </a:p>
          <a:p>
            <a:pPr algn="just"/>
            <a:endParaRPr lang="en-US" sz="1600" dirty="0" smtClean="0"/>
          </a:p>
          <a:p>
            <a:pPr algn="just"/>
            <a:endParaRPr lang="en-US" sz="1600" dirty="0" smtClean="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643050"/>
            <a:ext cx="7772400" cy="914400"/>
          </a:xfrm>
        </p:spPr>
        <p:txBody>
          <a:bodyPr>
            <a:normAutofit/>
          </a:bodyPr>
          <a:lstStyle/>
          <a:p>
            <a:pPr algn="ctr"/>
            <a:r>
              <a:rPr lang="mk-MK" sz="2800" dirty="0" smtClean="0"/>
              <a:t>Коресподентски договори</a:t>
            </a:r>
            <a:endParaRPr lang="en-US" sz="2800" dirty="0"/>
          </a:p>
        </p:txBody>
      </p:sp>
      <p:sp>
        <p:nvSpPr>
          <p:cNvPr id="3" name="Content Placeholder 2"/>
          <p:cNvSpPr>
            <a:spLocks noGrp="1"/>
          </p:cNvSpPr>
          <p:nvPr>
            <p:ph idx="1"/>
          </p:nvPr>
        </p:nvSpPr>
        <p:spPr>
          <a:xfrm>
            <a:off x="928662" y="2500306"/>
            <a:ext cx="7772400" cy="4572000"/>
          </a:xfrm>
        </p:spPr>
        <p:txBody>
          <a:bodyPr>
            <a:noAutofit/>
          </a:bodyPr>
          <a:lstStyle/>
          <a:p>
            <a:r>
              <a:rPr lang="mk-MK" sz="2000" dirty="0" smtClean="0"/>
              <a:t>Активни 576 коресподетски договори. </a:t>
            </a:r>
          </a:p>
          <a:p>
            <a:r>
              <a:rPr lang="mk-MK" sz="2000" dirty="0" smtClean="0"/>
              <a:t>90% коресподентски договори се еднострани</a:t>
            </a:r>
            <a:r>
              <a:rPr lang="en-US" sz="2000" dirty="0" smtClean="0"/>
              <a:t> </a:t>
            </a:r>
            <a:endParaRPr lang="mk-MK" sz="2000" dirty="0" smtClean="0"/>
          </a:p>
          <a:p>
            <a:r>
              <a:rPr lang="mk-MK" sz="2000" dirty="0" smtClean="0"/>
              <a:t>Во 61% коресподент е осигурување </a:t>
            </a:r>
            <a:r>
              <a:rPr lang="en-US" sz="2000" dirty="0" smtClean="0"/>
              <a:t>“</a:t>
            </a:r>
            <a:r>
              <a:rPr lang="mk-MK" sz="2000" dirty="0" smtClean="0"/>
              <a:t>Кјуби</a:t>
            </a:r>
            <a:r>
              <a:rPr lang="en-US" sz="2000" dirty="0" smtClean="0"/>
              <a:t>”</a:t>
            </a:r>
            <a:r>
              <a:rPr lang="mk-MK" sz="2000" dirty="0" smtClean="0"/>
              <a:t>.</a:t>
            </a:r>
          </a:p>
          <a:p>
            <a:r>
              <a:rPr lang="mk-MK" sz="2000" dirty="0" smtClean="0"/>
              <a:t>Преку </a:t>
            </a:r>
            <a:r>
              <a:rPr lang="en-US" sz="2000" dirty="0" smtClean="0"/>
              <a:t>2</a:t>
            </a:r>
            <a:r>
              <a:rPr lang="mk-MK" sz="2000" dirty="0" smtClean="0"/>
              <a:t>00 коресподенти имаат друштвата за осигурување од Македонија.</a:t>
            </a:r>
            <a:endParaRPr lang="en-US" sz="2000" dirty="0" smtClean="0"/>
          </a:p>
          <a:p>
            <a:r>
              <a:rPr lang="mk-MK" sz="2000" dirty="0" smtClean="0"/>
              <a:t>Коресподентски договори најчесто се со друштва за осигурување од соседните земји.</a:t>
            </a:r>
            <a:endParaRPr lang="en-US" sz="2000" dirty="0" smtClean="0"/>
          </a:p>
          <a:p>
            <a:r>
              <a:rPr lang="mk-MK" sz="2000" dirty="0" smtClean="0"/>
              <a:t>НБО има Меморандум за разбирање со Косово од 2003 година.</a:t>
            </a:r>
            <a:endParaRPr lang="en-US" sz="2000" dirty="0" smtClean="0"/>
          </a:p>
          <a:p>
            <a:r>
              <a:rPr lang="mk-MK" sz="2000" dirty="0" smtClean="0"/>
              <a:t>Коресподентските договори се достапни на </a:t>
            </a:r>
            <a:r>
              <a:rPr lang="en-US" sz="1800" dirty="0" smtClean="0"/>
              <a:t>web</a:t>
            </a:r>
            <a:r>
              <a:rPr lang="mk-MK" sz="1800" dirty="0" smtClean="0"/>
              <a:t> </a:t>
            </a:r>
            <a:r>
              <a:rPr lang="mk-MK" sz="2000" dirty="0" smtClean="0"/>
              <a:t>страната на Бирото .</a:t>
            </a:r>
            <a:endParaRPr lang="en-US" sz="2000" dirty="0" smtClean="0"/>
          </a:p>
          <a:p>
            <a:pPr>
              <a:buNone/>
            </a:pPr>
            <a:endParaRPr lang="en-US" sz="2000" dirty="0"/>
          </a:p>
        </p:txBody>
      </p:sp>
      <p:pic>
        <p:nvPicPr>
          <p:cNvPr id="4" name="Picture 3" descr="C:\Users\Jonce\Desktop\nbo1.png"/>
          <p:cNvPicPr>
            <a:picLocks noChangeAspect="1" noChangeArrowheads="1"/>
          </p:cNvPicPr>
          <p:nvPr/>
        </p:nvPicPr>
        <p:blipFill>
          <a:blip r:embed="rId2"/>
          <a:srcRect/>
          <a:stretch>
            <a:fillRect/>
          </a:stretch>
        </p:blipFill>
        <p:spPr bwMode="auto">
          <a:xfrm>
            <a:off x="214282" y="285728"/>
            <a:ext cx="8929718" cy="785818"/>
          </a:xfrm>
          <a:prstGeom prst="rect">
            <a:avLst/>
          </a:prstGeom>
          <a:noFill/>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453</TotalTime>
  <Words>1922</Words>
  <Application>Microsoft Office PowerPoint</Application>
  <PresentationFormat>On-screen Show (4:3)</PresentationFormat>
  <Paragraphs>328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Metro</vt:lpstr>
      <vt:lpstr>Примена на Внатрешните одредби во рамките на надлежностите на Националното биро за осигурување</vt:lpstr>
      <vt:lpstr>Slide 2</vt:lpstr>
      <vt:lpstr>Законска регулатива</vt:lpstr>
      <vt:lpstr>НБО – член на Советот на бироа</vt:lpstr>
      <vt:lpstr>Slide 5</vt:lpstr>
      <vt:lpstr>Slide 6</vt:lpstr>
      <vt:lpstr>Сообраќајни незгоди случени во земји членки на систем на зелена карта  во кои учесници се возила со МК ознаки 2008-2011</vt:lpstr>
      <vt:lpstr>Сообраќајни незгоди случени во Република Македонија    во кои учесници се  моторни и приклучни возила од земјите  членки на системот  на зелена карта 2008-2011 </vt:lpstr>
      <vt:lpstr>Коресподентски договори</vt:lpstr>
      <vt:lpstr>Проблеми во врска со рефундирањето на меѓународни штети</vt:lpstr>
      <vt:lpstr>Мерки за надминување на проблемите</vt:lpstr>
      <vt:lpstr>Медијација и арбитража</vt:lpstr>
      <vt:lpstr>Медијација и арбитража</vt:lpstr>
      <vt:lpstr>Арбитража</vt:lpstr>
      <vt:lpstr>Guarantee call – on line апликација</vt:lpstr>
      <vt:lpstr>Guarantee call – on line апликација </vt:lpstr>
      <vt:lpstr>Активни guarantee call од  бирото кон други бироа (состојба 05.10.2012)</vt:lpstr>
      <vt:lpstr>Актуелни прашања за ангажирање на Националното биро за осигурување</vt:lpstr>
      <vt:lpstr>БЛАГОДАРАМ ЗА ВНИМАНИЕТО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Jonce</dc:creator>
  <cp:lastModifiedBy>Jonce</cp:lastModifiedBy>
  <cp:revision>84</cp:revision>
  <dcterms:created xsi:type="dcterms:W3CDTF">2012-10-16T08:05:42Z</dcterms:created>
  <dcterms:modified xsi:type="dcterms:W3CDTF">2012-10-24T06:52:17Z</dcterms:modified>
</cp:coreProperties>
</file>