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Default Extension="wmf" ContentType="image/x-wmf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3"/>
  </p:notesMasterIdLst>
  <p:sldIdLst>
    <p:sldId id="256" r:id="rId2"/>
    <p:sldId id="283" r:id="rId3"/>
    <p:sldId id="324" r:id="rId4"/>
    <p:sldId id="320" r:id="rId5"/>
    <p:sldId id="317" r:id="rId6"/>
    <p:sldId id="321" r:id="rId7"/>
    <p:sldId id="318" r:id="rId8"/>
    <p:sldId id="303" r:id="rId9"/>
    <p:sldId id="306" r:id="rId10"/>
    <p:sldId id="339" r:id="rId11"/>
    <p:sldId id="342" r:id="rId12"/>
    <p:sldId id="354" r:id="rId13"/>
    <p:sldId id="355" r:id="rId14"/>
    <p:sldId id="326" r:id="rId15"/>
    <p:sldId id="340" r:id="rId16"/>
    <p:sldId id="356" r:id="rId17"/>
    <p:sldId id="331" r:id="rId18"/>
    <p:sldId id="329" r:id="rId19"/>
    <p:sldId id="330" r:id="rId20"/>
    <p:sldId id="337" r:id="rId21"/>
    <p:sldId id="358" r:id="rId22"/>
    <p:sldId id="359" r:id="rId23"/>
    <p:sldId id="357" r:id="rId24"/>
    <p:sldId id="343" r:id="rId25"/>
    <p:sldId id="344" r:id="rId26"/>
    <p:sldId id="345" r:id="rId27"/>
    <p:sldId id="346" r:id="rId28"/>
    <p:sldId id="351" r:id="rId29"/>
    <p:sldId id="348" r:id="rId30"/>
    <p:sldId id="352" r:id="rId31"/>
    <p:sldId id="360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35" autoAdjust="0"/>
    <p:restoredTop sz="86380" autoAdjust="0"/>
  </p:normalViewPr>
  <p:slideViewPr>
    <p:cSldViewPr>
      <p:cViewPr>
        <p:scale>
          <a:sx n="100" d="100"/>
          <a:sy n="100" d="100"/>
        </p:scale>
        <p:origin x="-306" y="15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2271C1-86D4-44CF-B7AE-C50DCAD2C523}" type="doc">
      <dgm:prSet loTypeId="urn:microsoft.com/office/officeart/2005/8/layout/process5" loCatId="process" qsTypeId="urn:microsoft.com/office/officeart/2005/8/quickstyle/simple3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FC43AA8E-1B88-47BC-93A2-B9CBC01A9F7D}">
      <dgm:prSet phldrT="[Text]" custT="1"/>
      <dgm:spPr/>
      <dgm:t>
        <a:bodyPr/>
        <a:lstStyle/>
        <a:p>
          <a:r>
            <a:rPr lang="en-GB" sz="1600" smtClean="0"/>
            <a:t>- Reduced claims paying capacity;</a:t>
          </a:r>
        </a:p>
        <a:p>
          <a:r>
            <a:rPr lang="en-GB" sz="1600" smtClean="0"/>
            <a:t>- Deteriorated claims payment record;</a:t>
          </a:r>
        </a:p>
        <a:p>
          <a:r>
            <a:rPr lang="en-GB" sz="1600" smtClean="0"/>
            <a:t>- Questionable solvency.</a:t>
          </a:r>
          <a:endParaRPr lang="en-US" sz="1600" dirty="0"/>
        </a:p>
      </dgm:t>
    </dgm:pt>
    <dgm:pt modelId="{924ED158-ADC8-49A6-87F8-35439CF38775}" type="parTrans" cxnId="{1C318C51-3D2E-4F9B-979F-158150798FC5}">
      <dgm:prSet/>
      <dgm:spPr/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B581B3B-4A08-4F24-9B1C-396DE7298E75}" type="sibTrans" cxnId="{1C318C51-3D2E-4F9B-979F-158150798FC5}">
      <dgm:prSet/>
      <dgm:spPr/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CDBF5E39-3FBD-41E7-8AED-E53D46C663A3}">
      <dgm:prSet phldrT="[Text]" custT="1"/>
      <dgm:spPr/>
      <dgm:t>
        <a:bodyPr/>
        <a:lstStyle/>
        <a:p>
          <a:pPr algn="ctr"/>
          <a:r>
            <a:rPr lang="en-GB" sz="1600" dirty="0" smtClean="0"/>
            <a:t>- Insufficient premiums;</a:t>
          </a:r>
        </a:p>
        <a:p>
          <a:pPr algn="ctr"/>
          <a:r>
            <a:rPr lang="en-GB" sz="1600" dirty="0" smtClean="0"/>
            <a:t>- Insufficient technical provisions;</a:t>
          </a:r>
        </a:p>
        <a:p>
          <a:pPr algn="ctr"/>
          <a:r>
            <a:rPr lang="en-GB" sz="1600" dirty="0" smtClean="0"/>
            <a:t>- Improper reinsurance coverage.</a:t>
          </a:r>
          <a:endParaRPr lang="en-US" sz="1600" dirty="0"/>
        </a:p>
      </dgm:t>
    </dgm:pt>
    <dgm:pt modelId="{9BB8CDE2-B798-4164-842B-3AD941D7E6A2}" type="sibTrans" cxnId="{D061CD76-8421-4688-9FE3-5596AE539521}">
      <dgm:prSet/>
      <dgm:spPr>
        <a:solidFill>
          <a:schemeClr val="accent2">
            <a:lumMod val="20000"/>
            <a:lumOff val="80000"/>
            <a:alpha val="31000"/>
          </a:schemeClr>
        </a:solidFill>
      </dgm:spPr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A9EDFC6C-D04E-40F3-A07B-43672B1FB6BB}" type="parTrans" cxnId="{D061CD76-8421-4688-9FE3-5596AE539521}">
      <dgm:prSet/>
      <dgm:spPr/>
      <dgm:t>
        <a:bodyPr/>
        <a:lstStyle/>
        <a:p>
          <a:endParaRPr lang="en-US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D3747485-95A5-4265-8369-FEB94D6A651F}" type="pres">
      <dgm:prSet presAssocID="{612271C1-86D4-44CF-B7AE-C50DCAD2C52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3640C8-9E73-4DCE-A2F2-DCB9BCAE1D47}" type="pres">
      <dgm:prSet presAssocID="{CDBF5E39-3FBD-41E7-8AED-E53D46C663A3}" presName="node" presStyleLbl="node1" presStyleIdx="0" presStyleCnt="2" custLinFactNeighborX="-132" custLinFactNeighborY="166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671636-6208-414D-8453-47FE65A06F21}" type="pres">
      <dgm:prSet presAssocID="{9BB8CDE2-B798-4164-842B-3AD941D7E6A2}" presName="sibTrans" presStyleLbl="sibTrans2D1" presStyleIdx="0" presStyleCnt="1" custLinFactNeighborX="17414" custLinFactNeighborY="-459"/>
      <dgm:spPr/>
      <dgm:t>
        <a:bodyPr/>
        <a:lstStyle/>
        <a:p>
          <a:endParaRPr lang="en-US"/>
        </a:p>
      </dgm:t>
    </dgm:pt>
    <dgm:pt modelId="{93783AA3-9B40-4955-B54D-3A16510F61B8}" type="pres">
      <dgm:prSet presAssocID="{9BB8CDE2-B798-4164-842B-3AD941D7E6A2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2E1EEE39-5237-410E-97F4-10E0F12EDAFB}" type="pres">
      <dgm:prSet presAssocID="{FC43AA8E-1B88-47BC-93A2-B9CBC01A9F7D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61CD76-8421-4688-9FE3-5596AE539521}" srcId="{612271C1-86D4-44CF-B7AE-C50DCAD2C523}" destId="{CDBF5E39-3FBD-41E7-8AED-E53D46C663A3}" srcOrd="0" destOrd="0" parTransId="{A9EDFC6C-D04E-40F3-A07B-43672B1FB6BB}" sibTransId="{9BB8CDE2-B798-4164-842B-3AD941D7E6A2}"/>
    <dgm:cxn modelId="{5D476A07-CFB0-4340-93A1-D116A9BFDA0A}" type="presOf" srcId="{612271C1-86D4-44CF-B7AE-C50DCAD2C523}" destId="{D3747485-95A5-4265-8369-FEB94D6A651F}" srcOrd="0" destOrd="0" presId="urn:microsoft.com/office/officeart/2005/8/layout/process5"/>
    <dgm:cxn modelId="{2BE27209-FDFD-4131-AAE6-165B29BDFEB4}" type="presOf" srcId="{CDBF5E39-3FBD-41E7-8AED-E53D46C663A3}" destId="{223640C8-9E73-4DCE-A2F2-DCB9BCAE1D47}" srcOrd="0" destOrd="0" presId="urn:microsoft.com/office/officeart/2005/8/layout/process5"/>
    <dgm:cxn modelId="{9365CBC8-EAC3-4944-A3FF-1537A05F810F}" type="presOf" srcId="{9BB8CDE2-B798-4164-842B-3AD941D7E6A2}" destId="{93783AA3-9B40-4955-B54D-3A16510F61B8}" srcOrd="1" destOrd="0" presId="urn:microsoft.com/office/officeart/2005/8/layout/process5"/>
    <dgm:cxn modelId="{2B9DD5F9-B609-4BEA-B952-EFBA1196D219}" type="presOf" srcId="{9BB8CDE2-B798-4164-842B-3AD941D7E6A2}" destId="{BA671636-6208-414D-8453-47FE65A06F21}" srcOrd="0" destOrd="0" presId="urn:microsoft.com/office/officeart/2005/8/layout/process5"/>
    <dgm:cxn modelId="{1C318C51-3D2E-4F9B-979F-158150798FC5}" srcId="{612271C1-86D4-44CF-B7AE-C50DCAD2C523}" destId="{FC43AA8E-1B88-47BC-93A2-B9CBC01A9F7D}" srcOrd="1" destOrd="0" parTransId="{924ED158-ADC8-49A6-87F8-35439CF38775}" sibTransId="{FB581B3B-4A08-4F24-9B1C-396DE7298E75}"/>
    <dgm:cxn modelId="{4DA18C4C-2ABC-4C79-8673-522270476017}" type="presOf" srcId="{FC43AA8E-1B88-47BC-93A2-B9CBC01A9F7D}" destId="{2E1EEE39-5237-410E-97F4-10E0F12EDAFB}" srcOrd="0" destOrd="0" presId="urn:microsoft.com/office/officeart/2005/8/layout/process5"/>
    <dgm:cxn modelId="{DCC6F9CA-0446-443E-BCCC-9C7AFB943073}" type="presParOf" srcId="{D3747485-95A5-4265-8369-FEB94D6A651F}" destId="{223640C8-9E73-4DCE-A2F2-DCB9BCAE1D47}" srcOrd="0" destOrd="0" presId="urn:microsoft.com/office/officeart/2005/8/layout/process5"/>
    <dgm:cxn modelId="{101AF79B-A25D-4A0E-8293-8653DF2FB96D}" type="presParOf" srcId="{D3747485-95A5-4265-8369-FEB94D6A651F}" destId="{BA671636-6208-414D-8453-47FE65A06F21}" srcOrd="1" destOrd="0" presId="urn:microsoft.com/office/officeart/2005/8/layout/process5"/>
    <dgm:cxn modelId="{93D2121A-B166-4A2A-8AD4-66F9DA6D047F}" type="presParOf" srcId="{BA671636-6208-414D-8453-47FE65A06F21}" destId="{93783AA3-9B40-4955-B54D-3A16510F61B8}" srcOrd="0" destOrd="0" presId="urn:microsoft.com/office/officeart/2005/8/layout/process5"/>
    <dgm:cxn modelId="{F00959F9-7E85-446A-BCB8-50A368039B90}" type="presParOf" srcId="{D3747485-95A5-4265-8369-FEB94D6A651F}" destId="{2E1EEE39-5237-410E-97F4-10E0F12EDAFB}" srcOrd="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3096E66-BE42-492F-9BAB-E8DA7608398B}" type="doc">
      <dgm:prSet loTypeId="urn:microsoft.com/office/officeart/2005/8/layout/lProcess1" loCatId="process" qsTypeId="urn:microsoft.com/office/officeart/2005/8/quickstyle/simple3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E8B50FEC-636B-4FA9-8EF9-0357DA21FE5F}">
      <dgm:prSet phldrT="[Text]"/>
      <dgm:spPr/>
      <dgm:t>
        <a:bodyPr/>
        <a:lstStyle/>
        <a:p>
          <a:r>
            <a:rPr lang="en-GB" b="1" dirty="0" smtClean="0"/>
            <a:t>Accuracy</a:t>
          </a:r>
          <a:endParaRPr lang="en-US" b="1" dirty="0"/>
        </a:p>
      </dgm:t>
    </dgm:pt>
    <dgm:pt modelId="{294D3E5B-30D1-4106-BF15-E90D72051C1A}" type="parTrans" cxnId="{4E214A6C-159F-4743-BFDB-52528A413CD6}">
      <dgm:prSet/>
      <dgm:spPr/>
      <dgm:t>
        <a:bodyPr/>
        <a:lstStyle/>
        <a:p>
          <a:endParaRPr lang="en-US"/>
        </a:p>
      </dgm:t>
    </dgm:pt>
    <dgm:pt modelId="{008FFDEF-EFEC-4897-95CD-D815B10FA1CC}" type="sibTrans" cxnId="{4E214A6C-159F-4743-BFDB-52528A413CD6}">
      <dgm:prSet/>
      <dgm:spPr/>
      <dgm:t>
        <a:bodyPr/>
        <a:lstStyle/>
        <a:p>
          <a:endParaRPr lang="en-US"/>
        </a:p>
      </dgm:t>
    </dgm:pt>
    <dgm:pt modelId="{9849A79E-32E8-4552-A059-6CCE74C396DF}">
      <dgm:prSet phldrT="[Text]" custT="1"/>
      <dgm:spPr/>
      <dgm:t>
        <a:bodyPr/>
        <a:lstStyle/>
        <a:p>
          <a:pPr algn="ctr"/>
          <a:endParaRPr lang="en-GB" sz="1800" dirty="0" smtClean="0"/>
        </a:p>
        <a:p>
          <a:pPr algn="ctr"/>
          <a:r>
            <a:rPr lang="en-GB" sz="1800" dirty="0" smtClean="0"/>
            <a:t>Minimize effect of  missing data and errors</a:t>
          </a:r>
          <a:endParaRPr lang="en-US" sz="1800" dirty="0"/>
        </a:p>
      </dgm:t>
    </dgm:pt>
    <dgm:pt modelId="{D2C2ADB7-D27F-4FB4-87C9-79D7B79DBD95}" type="parTrans" cxnId="{C283DDBA-CF51-477A-B46E-70C4CA18B5D6}">
      <dgm:prSet/>
      <dgm:spPr/>
      <dgm:t>
        <a:bodyPr/>
        <a:lstStyle/>
        <a:p>
          <a:endParaRPr lang="en-US"/>
        </a:p>
      </dgm:t>
    </dgm:pt>
    <dgm:pt modelId="{DE357F81-7797-49A3-9E55-C51D742E9769}" type="sibTrans" cxnId="{C283DDBA-CF51-477A-B46E-70C4CA18B5D6}">
      <dgm:prSet/>
      <dgm:spPr/>
      <dgm:t>
        <a:bodyPr/>
        <a:lstStyle/>
        <a:p>
          <a:endParaRPr lang="en-US"/>
        </a:p>
      </dgm:t>
    </dgm:pt>
    <dgm:pt modelId="{34CA67CD-6D0B-4203-9994-3EC7FBC85810}">
      <dgm:prSet phldrT="[Text]"/>
      <dgm:spPr/>
      <dgm:t>
        <a:bodyPr/>
        <a:lstStyle/>
        <a:p>
          <a:r>
            <a:rPr lang="en-GB" b="1" dirty="0" smtClean="0"/>
            <a:t>Flexibility</a:t>
          </a:r>
          <a:endParaRPr lang="en-US" b="1" dirty="0"/>
        </a:p>
      </dgm:t>
    </dgm:pt>
    <dgm:pt modelId="{0FFDC11B-3068-4EEB-A7F6-EEDD103329E3}" type="parTrans" cxnId="{DC218A27-8121-4D6A-B487-BAF21D919ADB}">
      <dgm:prSet/>
      <dgm:spPr/>
      <dgm:t>
        <a:bodyPr/>
        <a:lstStyle/>
        <a:p>
          <a:endParaRPr lang="en-US"/>
        </a:p>
      </dgm:t>
    </dgm:pt>
    <dgm:pt modelId="{376B8B85-62CF-4593-AF67-709A0D6333A4}" type="sibTrans" cxnId="{DC218A27-8121-4D6A-B487-BAF21D919ADB}">
      <dgm:prSet/>
      <dgm:spPr/>
      <dgm:t>
        <a:bodyPr/>
        <a:lstStyle/>
        <a:p>
          <a:endParaRPr lang="en-US"/>
        </a:p>
      </dgm:t>
    </dgm:pt>
    <dgm:pt modelId="{38A6CBA2-73E9-4E4D-90EE-99C488C7BB4F}">
      <dgm:prSet phldrT="[Text]" custT="1"/>
      <dgm:spPr/>
      <dgm:t>
        <a:bodyPr/>
        <a:lstStyle/>
        <a:p>
          <a:r>
            <a:rPr lang="en-GB" sz="1100" dirty="0" smtClean="0"/>
            <a:t>By  rating factor (category, age, driving records, location, etc)</a:t>
          </a:r>
        </a:p>
        <a:p>
          <a:r>
            <a:rPr lang="en-GB" sz="1100" dirty="0" smtClean="0"/>
            <a:t>By type of claim  (bodily injury, material damage)</a:t>
          </a:r>
        </a:p>
        <a:p>
          <a:r>
            <a:rPr lang="en-GB" sz="1100" dirty="0" smtClean="0"/>
            <a:t>By claim settlement history (court – out of court)</a:t>
          </a:r>
        </a:p>
        <a:p>
          <a:r>
            <a:rPr lang="en-GB" sz="1100" dirty="0" smtClean="0"/>
            <a:t>New business </a:t>
          </a:r>
          <a:r>
            <a:rPr lang="en-GB" sz="1100" i="1" u="sng" dirty="0" err="1" smtClean="0"/>
            <a:t>vs</a:t>
          </a:r>
          <a:r>
            <a:rPr lang="en-GB" sz="1100" i="1" u="sng" dirty="0" smtClean="0"/>
            <a:t> </a:t>
          </a:r>
          <a:r>
            <a:rPr lang="en-GB" sz="1100" dirty="0" smtClean="0"/>
            <a:t>existing</a:t>
          </a:r>
        </a:p>
        <a:p>
          <a:r>
            <a:rPr lang="en-GB" sz="1100" dirty="0" smtClean="0"/>
            <a:t>Other</a:t>
          </a:r>
          <a:endParaRPr lang="en-US" sz="1100" dirty="0"/>
        </a:p>
      </dgm:t>
    </dgm:pt>
    <dgm:pt modelId="{C9C3D25B-BA05-44F1-AA4A-C98E380B97C1}" type="parTrans" cxnId="{737D7A3A-3726-42B1-9B92-40FAC6F9CEBF}">
      <dgm:prSet/>
      <dgm:spPr/>
      <dgm:t>
        <a:bodyPr/>
        <a:lstStyle/>
        <a:p>
          <a:endParaRPr lang="en-US"/>
        </a:p>
      </dgm:t>
    </dgm:pt>
    <dgm:pt modelId="{73EF03DF-0B3E-4D45-9759-917F89910AA9}" type="sibTrans" cxnId="{737D7A3A-3726-42B1-9B92-40FAC6F9CEBF}">
      <dgm:prSet/>
      <dgm:spPr/>
      <dgm:t>
        <a:bodyPr/>
        <a:lstStyle/>
        <a:p>
          <a:endParaRPr lang="en-US"/>
        </a:p>
      </dgm:t>
    </dgm:pt>
    <dgm:pt modelId="{79D1AD12-7778-4FFD-89A9-4F856C08BC34}">
      <dgm:prSet phldrT="[Text]"/>
      <dgm:spPr/>
      <dgm:t>
        <a:bodyPr/>
        <a:lstStyle/>
        <a:p>
          <a:r>
            <a:rPr lang="en-GB" b="1" dirty="0" smtClean="0"/>
            <a:t>Homogeneity</a:t>
          </a:r>
          <a:endParaRPr lang="en-US" b="1" dirty="0"/>
        </a:p>
      </dgm:t>
    </dgm:pt>
    <dgm:pt modelId="{5A2E2809-9665-4448-AC54-B3DFADFBF711}" type="parTrans" cxnId="{8149C616-9025-4463-886E-BD6DEA51BEB1}">
      <dgm:prSet/>
      <dgm:spPr/>
      <dgm:t>
        <a:bodyPr/>
        <a:lstStyle/>
        <a:p>
          <a:endParaRPr lang="en-US"/>
        </a:p>
      </dgm:t>
    </dgm:pt>
    <dgm:pt modelId="{720747E0-E4D6-450F-B87D-E09731A6FB9B}" type="sibTrans" cxnId="{8149C616-9025-4463-886E-BD6DEA51BEB1}">
      <dgm:prSet/>
      <dgm:spPr/>
      <dgm:t>
        <a:bodyPr/>
        <a:lstStyle/>
        <a:p>
          <a:endParaRPr lang="en-US"/>
        </a:p>
      </dgm:t>
    </dgm:pt>
    <dgm:pt modelId="{41727808-3802-4F72-97CB-23DEED6167F2}">
      <dgm:prSet phldrT="[Text]" custT="1"/>
      <dgm:spPr/>
      <dgm:t>
        <a:bodyPr/>
        <a:lstStyle/>
        <a:p>
          <a:r>
            <a:rPr lang="en-GB" sz="1400" dirty="0" smtClean="0"/>
            <a:t>Subdivision to level that guarantees high level of homogeneity</a:t>
          </a:r>
        </a:p>
        <a:p>
          <a:r>
            <a:rPr lang="en-GB" sz="1400" dirty="0" smtClean="0"/>
            <a:t>(e.g. – need for subdivision within category of personal vehicles)</a:t>
          </a:r>
          <a:endParaRPr lang="en-US" sz="1400" dirty="0"/>
        </a:p>
      </dgm:t>
    </dgm:pt>
    <dgm:pt modelId="{F776B868-F34F-4772-AC6E-CD218DAE5069}" type="parTrans" cxnId="{A557C0D2-5FC0-40C5-A9BD-20A3AB7A4C88}">
      <dgm:prSet/>
      <dgm:spPr/>
      <dgm:t>
        <a:bodyPr/>
        <a:lstStyle/>
        <a:p>
          <a:endParaRPr lang="en-US"/>
        </a:p>
      </dgm:t>
    </dgm:pt>
    <dgm:pt modelId="{60F8D77A-7A7D-41D1-9E38-E4F9245EE0E4}" type="sibTrans" cxnId="{A557C0D2-5FC0-40C5-A9BD-20A3AB7A4C88}">
      <dgm:prSet/>
      <dgm:spPr/>
      <dgm:t>
        <a:bodyPr/>
        <a:lstStyle/>
        <a:p>
          <a:endParaRPr lang="en-US"/>
        </a:p>
      </dgm:t>
    </dgm:pt>
    <dgm:pt modelId="{82668ABE-4644-4B11-9715-996029DB566B}">
      <dgm:prSet phldrT="[Text]"/>
      <dgm:spPr/>
      <dgm:t>
        <a:bodyPr/>
        <a:lstStyle/>
        <a:p>
          <a:r>
            <a:rPr lang="en-GB" b="1" dirty="0" smtClean="0"/>
            <a:t>Simplicity</a:t>
          </a:r>
          <a:endParaRPr lang="en-US" b="1" dirty="0"/>
        </a:p>
      </dgm:t>
    </dgm:pt>
    <dgm:pt modelId="{16BD81F1-2622-4FAA-AAEE-EF81981697A8}" type="parTrans" cxnId="{E96FED0B-7E76-4FB0-88FA-E05303A4567D}">
      <dgm:prSet/>
      <dgm:spPr/>
      <dgm:t>
        <a:bodyPr/>
        <a:lstStyle/>
        <a:p>
          <a:endParaRPr lang="en-US"/>
        </a:p>
      </dgm:t>
    </dgm:pt>
    <dgm:pt modelId="{E71D0663-4A17-4975-B316-7ECDA22EFEF2}" type="sibTrans" cxnId="{E96FED0B-7E76-4FB0-88FA-E05303A4567D}">
      <dgm:prSet/>
      <dgm:spPr/>
      <dgm:t>
        <a:bodyPr/>
        <a:lstStyle/>
        <a:p>
          <a:endParaRPr lang="en-US"/>
        </a:p>
      </dgm:t>
    </dgm:pt>
    <dgm:pt modelId="{47864738-6B86-42B8-BD63-B33C3947AEC2}">
      <dgm:prSet phldrT="[Text]" custT="1"/>
      <dgm:spPr/>
      <dgm:t>
        <a:bodyPr/>
        <a:lstStyle/>
        <a:p>
          <a:r>
            <a:rPr lang="en-GB" sz="1400" dirty="0" smtClean="0"/>
            <a:t>Concise summary of statistical information.</a:t>
          </a:r>
        </a:p>
        <a:p>
          <a:r>
            <a:rPr lang="en-GB" sz="1400" dirty="0" smtClean="0"/>
            <a:t>Enable quick and reliable information based on simple data presentation</a:t>
          </a:r>
          <a:endParaRPr lang="en-US" sz="1400" dirty="0"/>
        </a:p>
      </dgm:t>
    </dgm:pt>
    <dgm:pt modelId="{C33F1FE1-3734-4B95-8C2C-3DBB75BBF0B1}" type="parTrans" cxnId="{80120A8E-0302-4191-80E5-E2618CC5E3DF}">
      <dgm:prSet/>
      <dgm:spPr/>
      <dgm:t>
        <a:bodyPr/>
        <a:lstStyle/>
        <a:p>
          <a:endParaRPr lang="en-US"/>
        </a:p>
      </dgm:t>
    </dgm:pt>
    <dgm:pt modelId="{88D70003-40D3-48B2-8D81-C2B074F17387}" type="sibTrans" cxnId="{80120A8E-0302-4191-80E5-E2618CC5E3DF}">
      <dgm:prSet/>
      <dgm:spPr/>
      <dgm:t>
        <a:bodyPr/>
        <a:lstStyle/>
        <a:p>
          <a:endParaRPr lang="en-US"/>
        </a:p>
      </dgm:t>
    </dgm:pt>
    <dgm:pt modelId="{1FA2750B-F9BD-4B64-BE2B-881E95BF9625}" type="pres">
      <dgm:prSet presAssocID="{03096E66-BE42-492F-9BAB-E8DA7608398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06753EA-D250-4CF9-9F99-FAB6E1CCFF2C}" type="pres">
      <dgm:prSet presAssocID="{E8B50FEC-636B-4FA9-8EF9-0357DA21FE5F}" presName="vertFlow" presStyleCnt="0"/>
      <dgm:spPr/>
      <dgm:t>
        <a:bodyPr/>
        <a:lstStyle/>
        <a:p>
          <a:endParaRPr lang="en-US"/>
        </a:p>
      </dgm:t>
    </dgm:pt>
    <dgm:pt modelId="{CFCC89A2-1CC5-4581-8F97-2A089922FF86}" type="pres">
      <dgm:prSet presAssocID="{E8B50FEC-636B-4FA9-8EF9-0357DA21FE5F}" presName="header" presStyleLbl="node1" presStyleIdx="0" presStyleCnt="4"/>
      <dgm:spPr/>
      <dgm:t>
        <a:bodyPr/>
        <a:lstStyle/>
        <a:p>
          <a:endParaRPr lang="en-US"/>
        </a:p>
      </dgm:t>
    </dgm:pt>
    <dgm:pt modelId="{BDF5CD75-4AAD-4685-AF23-03314583338B}" type="pres">
      <dgm:prSet presAssocID="{D2C2ADB7-D27F-4FB4-87C9-79D7B79DBD95}" presName="parTrans" presStyleLbl="sibTrans2D1" presStyleIdx="0" presStyleCnt="4"/>
      <dgm:spPr/>
      <dgm:t>
        <a:bodyPr/>
        <a:lstStyle/>
        <a:p>
          <a:endParaRPr lang="en-US"/>
        </a:p>
      </dgm:t>
    </dgm:pt>
    <dgm:pt modelId="{BB3FE94E-9DC4-486F-A14E-3B98CA1749D4}" type="pres">
      <dgm:prSet presAssocID="{9849A79E-32E8-4552-A059-6CCE74C396DF}" presName="child" presStyleLbl="alignAccFollowNode1" presStyleIdx="0" presStyleCnt="4" custScaleY="6647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3FE34C-D444-4770-9BDB-79EDEE9F3F07}" type="pres">
      <dgm:prSet presAssocID="{E8B50FEC-636B-4FA9-8EF9-0357DA21FE5F}" presName="hSp" presStyleCnt="0"/>
      <dgm:spPr/>
      <dgm:t>
        <a:bodyPr/>
        <a:lstStyle/>
        <a:p>
          <a:endParaRPr lang="en-US"/>
        </a:p>
      </dgm:t>
    </dgm:pt>
    <dgm:pt modelId="{F2D471C6-B91E-4958-B082-89CF84D35210}" type="pres">
      <dgm:prSet presAssocID="{34CA67CD-6D0B-4203-9994-3EC7FBC85810}" presName="vertFlow" presStyleCnt="0"/>
      <dgm:spPr/>
      <dgm:t>
        <a:bodyPr/>
        <a:lstStyle/>
        <a:p>
          <a:endParaRPr lang="en-US"/>
        </a:p>
      </dgm:t>
    </dgm:pt>
    <dgm:pt modelId="{5FB222F5-7D88-452B-849C-32F96C87266F}" type="pres">
      <dgm:prSet presAssocID="{34CA67CD-6D0B-4203-9994-3EC7FBC85810}" presName="header" presStyleLbl="node1" presStyleIdx="1" presStyleCnt="4"/>
      <dgm:spPr/>
      <dgm:t>
        <a:bodyPr/>
        <a:lstStyle/>
        <a:p>
          <a:endParaRPr lang="en-US"/>
        </a:p>
      </dgm:t>
    </dgm:pt>
    <dgm:pt modelId="{81739541-2BC8-4EC7-97B4-5A75FB90914A}" type="pres">
      <dgm:prSet presAssocID="{C9C3D25B-BA05-44F1-AA4A-C98E380B97C1}" presName="parTrans" presStyleLbl="sibTrans2D1" presStyleIdx="1" presStyleCnt="4"/>
      <dgm:spPr/>
      <dgm:t>
        <a:bodyPr/>
        <a:lstStyle/>
        <a:p>
          <a:endParaRPr lang="en-US"/>
        </a:p>
      </dgm:t>
    </dgm:pt>
    <dgm:pt modelId="{65911450-DED3-499D-A696-761EB8CFB4D0}" type="pres">
      <dgm:prSet presAssocID="{38A6CBA2-73E9-4E4D-90EE-99C488C7BB4F}" presName="child" presStyleLbl="alignAccFollowNode1" presStyleIdx="1" presStyleCnt="4" custScaleY="6647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C4C80E-929F-4B21-99A0-4637DB44E9C2}" type="pres">
      <dgm:prSet presAssocID="{34CA67CD-6D0B-4203-9994-3EC7FBC85810}" presName="hSp" presStyleCnt="0"/>
      <dgm:spPr/>
      <dgm:t>
        <a:bodyPr/>
        <a:lstStyle/>
        <a:p>
          <a:endParaRPr lang="en-US"/>
        </a:p>
      </dgm:t>
    </dgm:pt>
    <dgm:pt modelId="{DC7F211C-27F4-44F1-AC48-539A39D7AACC}" type="pres">
      <dgm:prSet presAssocID="{79D1AD12-7778-4FFD-89A9-4F856C08BC34}" presName="vertFlow" presStyleCnt="0"/>
      <dgm:spPr/>
      <dgm:t>
        <a:bodyPr/>
        <a:lstStyle/>
        <a:p>
          <a:endParaRPr lang="en-US"/>
        </a:p>
      </dgm:t>
    </dgm:pt>
    <dgm:pt modelId="{92E0192E-7DB7-4B0D-BBB0-F57A21712BEB}" type="pres">
      <dgm:prSet presAssocID="{79D1AD12-7778-4FFD-89A9-4F856C08BC34}" presName="header" presStyleLbl="node1" presStyleIdx="2" presStyleCnt="4"/>
      <dgm:spPr/>
      <dgm:t>
        <a:bodyPr/>
        <a:lstStyle/>
        <a:p>
          <a:endParaRPr lang="en-US"/>
        </a:p>
      </dgm:t>
    </dgm:pt>
    <dgm:pt modelId="{44A9AAAC-C523-4748-98BA-FCD549277AE0}" type="pres">
      <dgm:prSet presAssocID="{F776B868-F34F-4772-AC6E-CD218DAE5069}" presName="parTrans" presStyleLbl="sibTrans2D1" presStyleIdx="2" presStyleCnt="4"/>
      <dgm:spPr/>
      <dgm:t>
        <a:bodyPr/>
        <a:lstStyle/>
        <a:p>
          <a:endParaRPr lang="en-US"/>
        </a:p>
      </dgm:t>
    </dgm:pt>
    <dgm:pt modelId="{DA067DC0-4AEB-4380-8F23-8CFA60FE5CBF}" type="pres">
      <dgm:prSet presAssocID="{41727808-3802-4F72-97CB-23DEED6167F2}" presName="child" presStyleLbl="alignAccFollowNode1" presStyleIdx="2" presStyleCnt="4" custScaleY="6647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9AB6D7-DD48-4241-A2FE-C4171FE4383E}" type="pres">
      <dgm:prSet presAssocID="{79D1AD12-7778-4FFD-89A9-4F856C08BC34}" presName="hSp" presStyleCnt="0"/>
      <dgm:spPr/>
      <dgm:t>
        <a:bodyPr/>
        <a:lstStyle/>
        <a:p>
          <a:endParaRPr lang="en-US"/>
        </a:p>
      </dgm:t>
    </dgm:pt>
    <dgm:pt modelId="{07EC6E61-1540-4B02-994E-230D3460D57C}" type="pres">
      <dgm:prSet presAssocID="{82668ABE-4644-4B11-9715-996029DB566B}" presName="vertFlow" presStyleCnt="0"/>
      <dgm:spPr/>
      <dgm:t>
        <a:bodyPr/>
        <a:lstStyle/>
        <a:p>
          <a:endParaRPr lang="en-US"/>
        </a:p>
      </dgm:t>
    </dgm:pt>
    <dgm:pt modelId="{E4E68C94-5B96-4A5A-9171-89E6599C362C}" type="pres">
      <dgm:prSet presAssocID="{82668ABE-4644-4B11-9715-996029DB566B}" presName="header" presStyleLbl="node1" presStyleIdx="3" presStyleCnt="4"/>
      <dgm:spPr/>
      <dgm:t>
        <a:bodyPr/>
        <a:lstStyle/>
        <a:p>
          <a:endParaRPr lang="en-US"/>
        </a:p>
      </dgm:t>
    </dgm:pt>
    <dgm:pt modelId="{BBDE4FC8-4446-4D72-A539-6DB508EF6055}" type="pres">
      <dgm:prSet presAssocID="{C33F1FE1-3734-4B95-8C2C-3DBB75BBF0B1}" presName="parTrans" presStyleLbl="sibTrans2D1" presStyleIdx="3" presStyleCnt="4"/>
      <dgm:spPr/>
      <dgm:t>
        <a:bodyPr/>
        <a:lstStyle/>
        <a:p>
          <a:endParaRPr lang="en-US"/>
        </a:p>
      </dgm:t>
    </dgm:pt>
    <dgm:pt modelId="{491AD593-0821-485F-97DD-8C4E27DB3247}" type="pres">
      <dgm:prSet presAssocID="{47864738-6B86-42B8-BD63-B33C3947AEC2}" presName="child" presStyleLbl="alignAccFollowNode1" presStyleIdx="3" presStyleCnt="4" custScaleY="6647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6837D3-BDBA-404C-B79D-B86B64F71301}" type="presOf" srcId="{D2C2ADB7-D27F-4FB4-87C9-79D7B79DBD95}" destId="{BDF5CD75-4AAD-4685-AF23-03314583338B}" srcOrd="0" destOrd="0" presId="urn:microsoft.com/office/officeart/2005/8/layout/lProcess1"/>
    <dgm:cxn modelId="{731573D0-2DDD-4848-B777-2C29B467B766}" type="presOf" srcId="{79D1AD12-7778-4FFD-89A9-4F856C08BC34}" destId="{92E0192E-7DB7-4B0D-BBB0-F57A21712BEB}" srcOrd="0" destOrd="0" presId="urn:microsoft.com/office/officeart/2005/8/layout/lProcess1"/>
    <dgm:cxn modelId="{8149C616-9025-4463-886E-BD6DEA51BEB1}" srcId="{03096E66-BE42-492F-9BAB-E8DA7608398B}" destId="{79D1AD12-7778-4FFD-89A9-4F856C08BC34}" srcOrd="2" destOrd="0" parTransId="{5A2E2809-9665-4448-AC54-B3DFADFBF711}" sibTransId="{720747E0-E4D6-450F-B87D-E09731A6FB9B}"/>
    <dgm:cxn modelId="{9721F5FA-BBF7-4793-A706-894BF52B35C4}" type="presOf" srcId="{38A6CBA2-73E9-4E4D-90EE-99C488C7BB4F}" destId="{65911450-DED3-499D-A696-761EB8CFB4D0}" srcOrd="0" destOrd="0" presId="urn:microsoft.com/office/officeart/2005/8/layout/lProcess1"/>
    <dgm:cxn modelId="{DE133607-3B5E-4B2E-9B4B-2E4DA701CAD8}" type="presOf" srcId="{34CA67CD-6D0B-4203-9994-3EC7FBC85810}" destId="{5FB222F5-7D88-452B-849C-32F96C87266F}" srcOrd="0" destOrd="0" presId="urn:microsoft.com/office/officeart/2005/8/layout/lProcess1"/>
    <dgm:cxn modelId="{F88B6DCA-B7BF-43FB-8882-D113C9620AF9}" type="presOf" srcId="{41727808-3802-4F72-97CB-23DEED6167F2}" destId="{DA067DC0-4AEB-4380-8F23-8CFA60FE5CBF}" srcOrd="0" destOrd="0" presId="urn:microsoft.com/office/officeart/2005/8/layout/lProcess1"/>
    <dgm:cxn modelId="{7F8F6E0C-0F50-40A1-A1B2-2B21FD5670A4}" type="presOf" srcId="{C33F1FE1-3734-4B95-8C2C-3DBB75BBF0B1}" destId="{BBDE4FC8-4446-4D72-A539-6DB508EF6055}" srcOrd="0" destOrd="0" presId="urn:microsoft.com/office/officeart/2005/8/layout/lProcess1"/>
    <dgm:cxn modelId="{5E607DFF-AA4E-4A14-9EBB-8E1A3BDE4EF3}" type="presOf" srcId="{47864738-6B86-42B8-BD63-B33C3947AEC2}" destId="{491AD593-0821-485F-97DD-8C4E27DB3247}" srcOrd="0" destOrd="0" presId="urn:microsoft.com/office/officeart/2005/8/layout/lProcess1"/>
    <dgm:cxn modelId="{A557C0D2-5FC0-40C5-A9BD-20A3AB7A4C88}" srcId="{79D1AD12-7778-4FFD-89A9-4F856C08BC34}" destId="{41727808-3802-4F72-97CB-23DEED6167F2}" srcOrd="0" destOrd="0" parTransId="{F776B868-F34F-4772-AC6E-CD218DAE5069}" sibTransId="{60F8D77A-7A7D-41D1-9E38-E4F9245EE0E4}"/>
    <dgm:cxn modelId="{4E214A6C-159F-4743-BFDB-52528A413CD6}" srcId="{03096E66-BE42-492F-9BAB-E8DA7608398B}" destId="{E8B50FEC-636B-4FA9-8EF9-0357DA21FE5F}" srcOrd="0" destOrd="0" parTransId="{294D3E5B-30D1-4106-BF15-E90D72051C1A}" sibTransId="{008FFDEF-EFEC-4897-95CD-D815B10FA1CC}"/>
    <dgm:cxn modelId="{5794ACC3-4C74-441D-9FEC-9B32A2A95FC9}" type="presOf" srcId="{9849A79E-32E8-4552-A059-6CCE74C396DF}" destId="{BB3FE94E-9DC4-486F-A14E-3B98CA1749D4}" srcOrd="0" destOrd="0" presId="urn:microsoft.com/office/officeart/2005/8/layout/lProcess1"/>
    <dgm:cxn modelId="{9AF4DA86-E942-48DC-A35C-FEFB690C318F}" type="presOf" srcId="{F776B868-F34F-4772-AC6E-CD218DAE5069}" destId="{44A9AAAC-C523-4748-98BA-FCD549277AE0}" srcOrd="0" destOrd="0" presId="urn:microsoft.com/office/officeart/2005/8/layout/lProcess1"/>
    <dgm:cxn modelId="{C283DDBA-CF51-477A-B46E-70C4CA18B5D6}" srcId="{E8B50FEC-636B-4FA9-8EF9-0357DA21FE5F}" destId="{9849A79E-32E8-4552-A059-6CCE74C396DF}" srcOrd="0" destOrd="0" parTransId="{D2C2ADB7-D27F-4FB4-87C9-79D7B79DBD95}" sibTransId="{DE357F81-7797-49A3-9E55-C51D742E9769}"/>
    <dgm:cxn modelId="{E96FED0B-7E76-4FB0-88FA-E05303A4567D}" srcId="{03096E66-BE42-492F-9BAB-E8DA7608398B}" destId="{82668ABE-4644-4B11-9715-996029DB566B}" srcOrd="3" destOrd="0" parTransId="{16BD81F1-2622-4FAA-AAEE-EF81981697A8}" sibTransId="{E71D0663-4A17-4975-B316-7ECDA22EFEF2}"/>
    <dgm:cxn modelId="{EDC4D8BA-D7F3-466C-A0FE-F65CC5D31478}" type="presOf" srcId="{E8B50FEC-636B-4FA9-8EF9-0357DA21FE5F}" destId="{CFCC89A2-1CC5-4581-8F97-2A089922FF86}" srcOrd="0" destOrd="0" presId="urn:microsoft.com/office/officeart/2005/8/layout/lProcess1"/>
    <dgm:cxn modelId="{80120A8E-0302-4191-80E5-E2618CC5E3DF}" srcId="{82668ABE-4644-4B11-9715-996029DB566B}" destId="{47864738-6B86-42B8-BD63-B33C3947AEC2}" srcOrd="0" destOrd="0" parTransId="{C33F1FE1-3734-4B95-8C2C-3DBB75BBF0B1}" sibTransId="{88D70003-40D3-48B2-8D81-C2B074F17387}"/>
    <dgm:cxn modelId="{28DEDABB-D035-4FBE-8E12-007845122687}" type="presOf" srcId="{03096E66-BE42-492F-9BAB-E8DA7608398B}" destId="{1FA2750B-F9BD-4B64-BE2B-881E95BF9625}" srcOrd="0" destOrd="0" presId="urn:microsoft.com/office/officeart/2005/8/layout/lProcess1"/>
    <dgm:cxn modelId="{94D0E19F-C7BE-498A-819E-80450450E1F4}" type="presOf" srcId="{82668ABE-4644-4B11-9715-996029DB566B}" destId="{E4E68C94-5B96-4A5A-9171-89E6599C362C}" srcOrd="0" destOrd="0" presId="urn:microsoft.com/office/officeart/2005/8/layout/lProcess1"/>
    <dgm:cxn modelId="{3518C2B2-DD26-48E3-9040-EC5CE61601F1}" type="presOf" srcId="{C9C3D25B-BA05-44F1-AA4A-C98E380B97C1}" destId="{81739541-2BC8-4EC7-97B4-5A75FB90914A}" srcOrd="0" destOrd="0" presId="urn:microsoft.com/office/officeart/2005/8/layout/lProcess1"/>
    <dgm:cxn modelId="{737D7A3A-3726-42B1-9B92-40FAC6F9CEBF}" srcId="{34CA67CD-6D0B-4203-9994-3EC7FBC85810}" destId="{38A6CBA2-73E9-4E4D-90EE-99C488C7BB4F}" srcOrd="0" destOrd="0" parTransId="{C9C3D25B-BA05-44F1-AA4A-C98E380B97C1}" sibTransId="{73EF03DF-0B3E-4D45-9759-917F89910AA9}"/>
    <dgm:cxn modelId="{DC218A27-8121-4D6A-B487-BAF21D919ADB}" srcId="{03096E66-BE42-492F-9BAB-E8DA7608398B}" destId="{34CA67CD-6D0B-4203-9994-3EC7FBC85810}" srcOrd="1" destOrd="0" parTransId="{0FFDC11B-3068-4EEB-A7F6-EEDD103329E3}" sibTransId="{376B8B85-62CF-4593-AF67-709A0D6333A4}"/>
    <dgm:cxn modelId="{CED833E0-5A92-4B11-9599-B2BD62722E10}" type="presParOf" srcId="{1FA2750B-F9BD-4B64-BE2B-881E95BF9625}" destId="{D06753EA-D250-4CF9-9F99-FAB6E1CCFF2C}" srcOrd="0" destOrd="0" presId="urn:microsoft.com/office/officeart/2005/8/layout/lProcess1"/>
    <dgm:cxn modelId="{2EF25CCD-6506-4797-B6B2-7293855B60B7}" type="presParOf" srcId="{D06753EA-D250-4CF9-9F99-FAB6E1CCFF2C}" destId="{CFCC89A2-1CC5-4581-8F97-2A089922FF86}" srcOrd="0" destOrd="0" presId="urn:microsoft.com/office/officeart/2005/8/layout/lProcess1"/>
    <dgm:cxn modelId="{114D6D2C-6414-43AE-BECC-BB1D3AE4375F}" type="presParOf" srcId="{D06753EA-D250-4CF9-9F99-FAB6E1CCFF2C}" destId="{BDF5CD75-4AAD-4685-AF23-03314583338B}" srcOrd="1" destOrd="0" presId="urn:microsoft.com/office/officeart/2005/8/layout/lProcess1"/>
    <dgm:cxn modelId="{2CE4E3A5-17F1-41B6-8F8A-9010ECF424DA}" type="presParOf" srcId="{D06753EA-D250-4CF9-9F99-FAB6E1CCFF2C}" destId="{BB3FE94E-9DC4-486F-A14E-3B98CA1749D4}" srcOrd="2" destOrd="0" presId="urn:microsoft.com/office/officeart/2005/8/layout/lProcess1"/>
    <dgm:cxn modelId="{0C45F31C-33FE-4C7A-B452-DC1EB96700E7}" type="presParOf" srcId="{1FA2750B-F9BD-4B64-BE2B-881E95BF9625}" destId="{753FE34C-D444-4770-9BDB-79EDEE9F3F07}" srcOrd="1" destOrd="0" presId="urn:microsoft.com/office/officeart/2005/8/layout/lProcess1"/>
    <dgm:cxn modelId="{727D5736-846D-4F34-9DDA-7E23C09F95DB}" type="presParOf" srcId="{1FA2750B-F9BD-4B64-BE2B-881E95BF9625}" destId="{F2D471C6-B91E-4958-B082-89CF84D35210}" srcOrd="2" destOrd="0" presId="urn:microsoft.com/office/officeart/2005/8/layout/lProcess1"/>
    <dgm:cxn modelId="{C08E3C84-6CCC-4C25-8A81-0653ECA46C09}" type="presParOf" srcId="{F2D471C6-B91E-4958-B082-89CF84D35210}" destId="{5FB222F5-7D88-452B-849C-32F96C87266F}" srcOrd="0" destOrd="0" presId="urn:microsoft.com/office/officeart/2005/8/layout/lProcess1"/>
    <dgm:cxn modelId="{450D7E61-ADE2-4CD9-B7DA-0244C4583140}" type="presParOf" srcId="{F2D471C6-B91E-4958-B082-89CF84D35210}" destId="{81739541-2BC8-4EC7-97B4-5A75FB90914A}" srcOrd="1" destOrd="0" presId="urn:microsoft.com/office/officeart/2005/8/layout/lProcess1"/>
    <dgm:cxn modelId="{CE210AEC-34EE-4F39-9704-EFA830A45968}" type="presParOf" srcId="{F2D471C6-B91E-4958-B082-89CF84D35210}" destId="{65911450-DED3-499D-A696-761EB8CFB4D0}" srcOrd="2" destOrd="0" presId="urn:microsoft.com/office/officeart/2005/8/layout/lProcess1"/>
    <dgm:cxn modelId="{69890293-70C3-4441-B363-C5C6451A3FE0}" type="presParOf" srcId="{1FA2750B-F9BD-4B64-BE2B-881E95BF9625}" destId="{B9C4C80E-929F-4B21-99A0-4637DB44E9C2}" srcOrd="3" destOrd="0" presId="urn:microsoft.com/office/officeart/2005/8/layout/lProcess1"/>
    <dgm:cxn modelId="{7CD7AE38-DD06-4204-A97E-E5188918C623}" type="presParOf" srcId="{1FA2750B-F9BD-4B64-BE2B-881E95BF9625}" destId="{DC7F211C-27F4-44F1-AC48-539A39D7AACC}" srcOrd="4" destOrd="0" presId="urn:microsoft.com/office/officeart/2005/8/layout/lProcess1"/>
    <dgm:cxn modelId="{843E8D1C-7435-490D-96E0-6218AA0FFA72}" type="presParOf" srcId="{DC7F211C-27F4-44F1-AC48-539A39D7AACC}" destId="{92E0192E-7DB7-4B0D-BBB0-F57A21712BEB}" srcOrd="0" destOrd="0" presId="urn:microsoft.com/office/officeart/2005/8/layout/lProcess1"/>
    <dgm:cxn modelId="{EDCEBEF7-6C4E-4C8D-B180-8CB900C62883}" type="presParOf" srcId="{DC7F211C-27F4-44F1-AC48-539A39D7AACC}" destId="{44A9AAAC-C523-4748-98BA-FCD549277AE0}" srcOrd="1" destOrd="0" presId="urn:microsoft.com/office/officeart/2005/8/layout/lProcess1"/>
    <dgm:cxn modelId="{7894F25C-CC96-437D-A466-D931F13E3BFA}" type="presParOf" srcId="{DC7F211C-27F4-44F1-AC48-539A39D7AACC}" destId="{DA067DC0-4AEB-4380-8F23-8CFA60FE5CBF}" srcOrd="2" destOrd="0" presId="urn:microsoft.com/office/officeart/2005/8/layout/lProcess1"/>
    <dgm:cxn modelId="{535A9F48-905E-47EB-AF32-4CDDBC2F7E59}" type="presParOf" srcId="{1FA2750B-F9BD-4B64-BE2B-881E95BF9625}" destId="{0A9AB6D7-DD48-4241-A2FE-C4171FE4383E}" srcOrd="5" destOrd="0" presId="urn:microsoft.com/office/officeart/2005/8/layout/lProcess1"/>
    <dgm:cxn modelId="{87BA057D-412F-4237-BDB0-48D856BCA541}" type="presParOf" srcId="{1FA2750B-F9BD-4B64-BE2B-881E95BF9625}" destId="{07EC6E61-1540-4B02-994E-230D3460D57C}" srcOrd="6" destOrd="0" presId="urn:microsoft.com/office/officeart/2005/8/layout/lProcess1"/>
    <dgm:cxn modelId="{FB185EB4-07B8-4ACB-ABF3-6DC9E99AD3B9}" type="presParOf" srcId="{07EC6E61-1540-4B02-994E-230D3460D57C}" destId="{E4E68C94-5B96-4A5A-9171-89E6599C362C}" srcOrd="0" destOrd="0" presId="urn:microsoft.com/office/officeart/2005/8/layout/lProcess1"/>
    <dgm:cxn modelId="{E29668E4-F690-4C2A-96FF-1335D9A8C084}" type="presParOf" srcId="{07EC6E61-1540-4B02-994E-230D3460D57C}" destId="{BBDE4FC8-4446-4D72-A539-6DB508EF6055}" srcOrd="1" destOrd="0" presId="urn:microsoft.com/office/officeart/2005/8/layout/lProcess1"/>
    <dgm:cxn modelId="{8E024C5C-1C12-4AB9-9251-76E310BCA477}" type="presParOf" srcId="{07EC6E61-1540-4B02-994E-230D3460D57C}" destId="{491AD593-0821-485F-97DD-8C4E27DB3247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7BDFF5-82F9-4788-BD91-C2793AA55275}" type="doc">
      <dgm:prSet loTypeId="urn:microsoft.com/office/officeart/2005/8/layout/venn3" loCatId="relationship" qsTypeId="urn:microsoft.com/office/officeart/2005/8/quickstyle/3d3" qsCatId="3D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17266E80-7910-4386-A9F4-2EF788C2571B}">
      <dgm:prSet phldrT="[Text]" custT="1"/>
      <dgm:spPr/>
      <dgm:t>
        <a:bodyPr/>
        <a:lstStyle/>
        <a:p>
          <a:r>
            <a:rPr lang="en-GB" sz="1800" b="0" dirty="0" smtClean="0">
              <a:solidFill>
                <a:schemeClr val="tx1">
                  <a:lumMod val="95000"/>
                  <a:lumOff val="5000"/>
                </a:schemeClr>
              </a:solidFill>
            </a:rPr>
            <a:t>Risk based actuarial</a:t>
          </a:r>
        </a:p>
        <a:p>
          <a:r>
            <a:rPr lang="en-GB" sz="1800" b="0" dirty="0" smtClean="0">
              <a:solidFill>
                <a:schemeClr val="tx1">
                  <a:lumMod val="95000"/>
                  <a:lumOff val="5000"/>
                </a:schemeClr>
              </a:solidFill>
            </a:rPr>
            <a:t>pricing</a:t>
          </a:r>
          <a:endParaRPr lang="en-US" sz="1800" b="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E6A0E856-EDF2-492A-B5E8-5B5C23DD0D68}" type="parTrans" cxnId="{F69338ED-7D9E-42BC-8ADE-F2E1A8523DB0}">
      <dgm:prSet/>
      <dgm:spPr/>
      <dgm:t>
        <a:bodyPr/>
        <a:lstStyle/>
        <a:p>
          <a:endParaRPr lang="en-US" sz="1800" b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CAC48C2E-4A5B-4F08-B7CA-7C40B99D70FB}" type="sibTrans" cxnId="{F69338ED-7D9E-42BC-8ADE-F2E1A8523DB0}">
      <dgm:prSet/>
      <dgm:spPr/>
      <dgm:t>
        <a:bodyPr/>
        <a:lstStyle/>
        <a:p>
          <a:endParaRPr lang="en-US" sz="1800" b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AD70D0F3-6BF0-4DB6-AE32-E7884AFCA0DC}">
      <dgm:prSet phldrT="[Text]" custT="1"/>
      <dgm:spPr/>
      <dgm:t>
        <a:bodyPr/>
        <a:lstStyle/>
        <a:p>
          <a:r>
            <a:rPr lang="en-GB" sz="1800" b="0" smtClean="0">
              <a:solidFill>
                <a:schemeClr val="tx1">
                  <a:lumMod val="95000"/>
                  <a:lumOff val="5000"/>
                </a:schemeClr>
              </a:solidFill>
            </a:rPr>
            <a:t>Proper</a:t>
          </a:r>
        </a:p>
        <a:p>
          <a:r>
            <a:rPr lang="en-GB" sz="1800" b="0" smtClean="0">
              <a:solidFill>
                <a:schemeClr val="tx1">
                  <a:lumMod val="95000"/>
                  <a:lumOff val="5000"/>
                </a:schemeClr>
              </a:solidFill>
            </a:rPr>
            <a:t>reserving</a:t>
          </a:r>
          <a:endParaRPr lang="en-US" sz="1800" b="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77D21198-D269-4F33-A97A-B718B2C4306E}" type="parTrans" cxnId="{BFC7B1E0-A6FE-4BC5-9B1B-598BFFFB0899}">
      <dgm:prSet/>
      <dgm:spPr/>
      <dgm:t>
        <a:bodyPr/>
        <a:lstStyle/>
        <a:p>
          <a:endParaRPr lang="en-US" sz="1800" b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8693A855-7227-4F87-A3F4-A44871B9C9FD}" type="sibTrans" cxnId="{BFC7B1E0-A6FE-4BC5-9B1B-598BFFFB0899}">
      <dgm:prSet/>
      <dgm:spPr/>
      <dgm:t>
        <a:bodyPr/>
        <a:lstStyle/>
        <a:p>
          <a:endParaRPr lang="en-US" sz="1800" b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10441509-0EB4-4098-8A25-9DC456C4A0D3}">
      <dgm:prSet phldrT="[Text]" custT="1"/>
      <dgm:spPr/>
      <dgm:t>
        <a:bodyPr/>
        <a:lstStyle/>
        <a:p>
          <a:r>
            <a:rPr lang="en-GB" sz="1800" b="0" dirty="0" smtClean="0">
              <a:solidFill>
                <a:schemeClr val="tx1">
                  <a:lumMod val="95000"/>
                  <a:lumOff val="5000"/>
                </a:schemeClr>
              </a:solidFill>
            </a:rPr>
            <a:t>High quality reinsurance</a:t>
          </a:r>
          <a:endParaRPr lang="en-US" sz="1800" b="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D4CAAF6B-8A35-464C-AE53-18F3499E3F7C}" type="parTrans" cxnId="{CE0EF80B-FBF4-40C6-8AD6-C9DDD244853A}">
      <dgm:prSet/>
      <dgm:spPr/>
      <dgm:t>
        <a:bodyPr/>
        <a:lstStyle/>
        <a:p>
          <a:endParaRPr lang="en-US" sz="1800" b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0F985CB5-3C12-4ACE-B611-84A9D5BD2F97}" type="sibTrans" cxnId="{CE0EF80B-FBF4-40C6-8AD6-C9DDD244853A}">
      <dgm:prSet/>
      <dgm:spPr/>
      <dgm:t>
        <a:bodyPr/>
        <a:lstStyle/>
        <a:p>
          <a:endParaRPr lang="en-US" sz="1800" b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7D2845CC-9482-44AF-AA78-2F73B2047F36}" type="pres">
      <dgm:prSet presAssocID="{2A7BDFF5-82F9-4788-BD91-C2793AA5527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5AB7913-0E77-41C1-ACFF-33E58F9088A4}" type="pres">
      <dgm:prSet presAssocID="{17266E80-7910-4386-A9F4-2EF788C2571B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78754A-6474-449D-865B-EE5F22D2406B}" type="pres">
      <dgm:prSet presAssocID="{CAC48C2E-4A5B-4F08-B7CA-7C40B99D70FB}" presName="space" presStyleCnt="0"/>
      <dgm:spPr/>
      <dgm:t>
        <a:bodyPr/>
        <a:lstStyle/>
        <a:p>
          <a:endParaRPr lang="en-US"/>
        </a:p>
      </dgm:t>
    </dgm:pt>
    <dgm:pt modelId="{61E982D3-3266-4501-9A8E-2EA831B88357}" type="pres">
      <dgm:prSet presAssocID="{AD70D0F3-6BF0-4DB6-AE32-E7884AFCA0DC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98BA2D-0827-443B-9290-ED84D28F67AC}" type="pres">
      <dgm:prSet presAssocID="{8693A855-7227-4F87-A3F4-A44871B9C9FD}" presName="space" presStyleCnt="0"/>
      <dgm:spPr/>
      <dgm:t>
        <a:bodyPr/>
        <a:lstStyle/>
        <a:p>
          <a:endParaRPr lang="en-US"/>
        </a:p>
      </dgm:t>
    </dgm:pt>
    <dgm:pt modelId="{07DD5E42-0973-418B-BF76-5CF7F7CBF563}" type="pres">
      <dgm:prSet presAssocID="{10441509-0EB4-4098-8A25-9DC456C4A0D3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0EF80B-FBF4-40C6-8AD6-C9DDD244853A}" srcId="{2A7BDFF5-82F9-4788-BD91-C2793AA55275}" destId="{10441509-0EB4-4098-8A25-9DC456C4A0D3}" srcOrd="2" destOrd="0" parTransId="{D4CAAF6B-8A35-464C-AE53-18F3499E3F7C}" sibTransId="{0F985CB5-3C12-4ACE-B611-84A9D5BD2F97}"/>
    <dgm:cxn modelId="{FAA7E286-7A5A-4DBB-A07D-1A582AA9E68C}" type="presOf" srcId="{AD70D0F3-6BF0-4DB6-AE32-E7884AFCA0DC}" destId="{61E982D3-3266-4501-9A8E-2EA831B88357}" srcOrd="0" destOrd="0" presId="urn:microsoft.com/office/officeart/2005/8/layout/venn3"/>
    <dgm:cxn modelId="{40253DF4-F2CA-49D1-9C4A-F6DA42DE8FB2}" type="presOf" srcId="{10441509-0EB4-4098-8A25-9DC456C4A0D3}" destId="{07DD5E42-0973-418B-BF76-5CF7F7CBF563}" srcOrd="0" destOrd="0" presId="urn:microsoft.com/office/officeart/2005/8/layout/venn3"/>
    <dgm:cxn modelId="{B34D026C-9F4D-49D7-BF76-A6E4A0C06D5C}" type="presOf" srcId="{17266E80-7910-4386-A9F4-2EF788C2571B}" destId="{A5AB7913-0E77-41C1-ACFF-33E58F9088A4}" srcOrd="0" destOrd="0" presId="urn:microsoft.com/office/officeart/2005/8/layout/venn3"/>
    <dgm:cxn modelId="{2937ED85-ABB7-4179-9E94-89A8D76F4018}" type="presOf" srcId="{2A7BDFF5-82F9-4788-BD91-C2793AA55275}" destId="{7D2845CC-9482-44AF-AA78-2F73B2047F36}" srcOrd="0" destOrd="0" presId="urn:microsoft.com/office/officeart/2005/8/layout/venn3"/>
    <dgm:cxn modelId="{F69338ED-7D9E-42BC-8ADE-F2E1A8523DB0}" srcId="{2A7BDFF5-82F9-4788-BD91-C2793AA55275}" destId="{17266E80-7910-4386-A9F4-2EF788C2571B}" srcOrd="0" destOrd="0" parTransId="{E6A0E856-EDF2-492A-B5E8-5B5C23DD0D68}" sibTransId="{CAC48C2E-4A5B-4F08-B7CA-7C40B99D70FB}"/>
    <dgm:cxn modelId="{BFC7B1E0-A6FE-4BC5-9B1B-598BFFFB0899}" srcId="{2A7BDFF5-82F9-4788-BD91-C2793AA55275}" destId="{AD70D0F3-6BF0-4DB6-AE32-E7884AFCA0DC}" srcOrd="1" destOrd="0" parTransId="{77D21198-D269-4F33-A97A-B718B2C4306E}" sibTransId="{8693A855-7227-4F87-A3F4-A44871B9C9FD}"/>
    <dgm:cxn modelId="{9AE6FD35-A65B-4AFD-9B1C-8A23BAB582F7}" type="presParOf" srcId="{7D2845CC-9482-44AF-AA78-2F73B2047F36}" destId="{A5AB7913-0E77-41C1-ACFF-33E58F9088A4}" srcOrd="0" destOrd="0" presId="urn:microsoft.com/office/officeart/2005/8/layout/venn3"/>
    <dgm:cxn modelId="{FEDAED54-4526-4481-8019-05AA3F061FC1}" type="presParOf" srcId="{7D2845CC-9482-44AF-AA78-2F73B2047F36}" destId="{4578754A-6474-449D-865B-EE5F22D2406B}" srcOrd="1" destOrd="0" presId="urn:microsoft.com/office/officeart/2005/8/layout/venn3"/>
    <dgm:cxn modelId="{74E6E53D-8998-40A1-A5BD-0EC1B1A705E2}" type="presParOf" srcId="{7D2845CC-9482-44AF-AA78-2F73B2047F36}" destId="{61E982D3-3266-4501-9A8E-2EA831B88357}" srcOrd="2" destOrd="0" presId="urn:microsoft.com/office/officeart/2005/8/layout/venn3"/>
    <dgm:cxn modelId="{6E58B0E5-D4C4-42CE-8690-4A0EB32A7930}" type="presParOf" srcId="{7D2845CC-9482-44AF-AA78-2F73B2047F36}" destId="{3098BA2D-0827-443B-9290-ED84D28F67AC}" srcOrd="3" destOrd="0" presId="urn:microsoft.com/office/officeart/2005/8/layout/venn3"/>
    <dgm:cxn modelId="{B3D31A5A-226F-4710-BF14-3EB8C71C4A97}" type="presParOf" srcId="{7D2845CC-9482-44AF-AA78-2F73B2047F36}" destId="{07DD5E42-0973-418B-BF76-5CF7F7CBF563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7322A46-2E3B-4A0F-AD44-544D1ACB9395}" type="doc">
      <dgm:prSet loTypeId="urn:microsoft.com/office/officeart/2005/8/layout/chevron1" loCatId="process" qsTypeId="urn:microsoft.com/office/officeart/2005/8/quickstyle/simple3" qsCatId="simple" csTypeId="urn:microsoft.com/office/officeart/2005/8/colors/accent2_1" csCatId="accent2" phldr="1"/>
      <dgm:spPr/>
    </dgm:pt>
    <dgm:pt modelId="{CC50A022-8FE9-4926-9643-A49DE71262E1}">
      <dgm:prSet phldrT="[Text]" custT="1"/>
      <dgm:spPr/>
      <dgm:t>
        <a:bodyPr/>
        <a:lstStyle/>
        <a:p>
          <a:r>
            <a:rPr lang="en-GB" sz="1400" b="1" smtClean="0">
              <a:solidFill>
                <a:schemeClr val="tx1">
                  <a:lumMod val="95000"/>
                  <a:lumOff val="5000"/>
                </a:schemeClr>
              </a:solidFill>
            </a:rPr>
            <a:t>Claims payment capacity</a:t>
          </a:r>
          <a:endParaRPr lang="en-US" sz="14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119C7A6C-A033-480B-AB69-542EBEF1F77C}" type="parTrans" cxnId="{D875A1CD-A669-4C0C-BD53-379185CA1C1F}">
      <dgm:prSet/>
      <dgm:spPr/>
      <dgm:t>
        <a:bodyPr/>
        <a:lstStyle/>
        <a:p>
          <a:endParaRPr lang="en-US" sz="140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516D9BC5-BD42-4261-82E8-781A83164765}" type="sibTrans" cxnId="{D875A1CD-A669-4C0C-BD53-379185CA1C1F}">
      <dgm:prSet/>
      <dgm:spPr/>
      <dgm:t>
        <a:bodyPr/>
        <a:lstStyle/>
        <a:p>
          <a:endParaRPr lang="en-US" sz="140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C4F8564-0CA9-4457-BE6D-3DF693E6F391}">
      <dgm:prSet phldrT="[Text]" custT="1"/>
      <dgm:spPr/>
      <dgm:t>
        <a:bodyPr/>
        <a:lstStyle/>
        <a:p>
          <a:r>
            <a:rPr lang="en-GB" sz="14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Enhanced solvency</a:t>
          </a:r>
          <a:endParaRPr lang="en-US" sz="14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3C58EF8B-88E2-4477-88CE-98651C38F58A}" type="parTrans" cxnId="{92F71524-FDCC-4A58-8D06-3358F5F93429}">
      <dgm:prSet/>
      <dgm:spPr/>
      <dgm:t>
        <a:bodyPr/>
        <a:lstStyle/>
        <a:p>
          <a:endParaRPr lang="en-US" sz="140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D65A2808-C5FD-4138-9B6C-A0857B949D99}" type="sibTrans" cxnId="{92F71524-FDCC-4A58-8D06-3358F5F93429}">
      <dgm:prSet/>
      <dgm:spPr/>
      <dgm:t>
        <a:bodyPr/>
        <a:lstStyle/>
        <a:p>
          <a:endParaRPr lang="en-US" sz="140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E436A5A0-BE37-43A2-B7CA-300AAAC6D19C}">
      <dgm:prSet phldrT="[Text]" custT="1"/>
      <dgm:spPr/>
      <dgm:t>
        <a:bodyPr/>
        <a:lstStyle/>
        <a:p>
          <a:r>
            <a:rPr lang="en-GB" sz="13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Profitability</a:t>
          </a:r>
          <a:endParaRPr lang="en-US" sz="13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247F5F1A-66E1-44EF-A22A-CC6B4AEC43D2}" type="parTrans" cxnId="{99CDC8C5-DEF0-4D4C-850E-9C4091520011}">
      <dgm:prSet/>
      <dgm:spPr/>
      <dgm:t>
        <a:bodyPr/>
        <a:lstStyle/>
        <a:p>
          <a:endParaRPr lang="en-US" sz="140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63CCE04C-2D4F-4DDE-AC64-3D978A58759C}" type="sibTrans" cxnId="{99CDC8C5-DEF0-4D4C-850E-9C4091520011}">
      <dgm:prSet/>
      <dgm:spPr/>
      <dgm:t>
        <a:bodyPr/>
        <a:lstStyle/>
        <a:p>
          <a:endParaRPr lang="en-US" sz="140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DAAF5C1D-11A8-4E89-A61B-66C751F297B5}">
      <dgm:prSet phldrT="[Text]" custT="1"/>
      <dgm:spPr/>
      <dgm:t>
        <a:bodyPr/>
        <a:lstStyle/>
        <a:p>
          <a:r>
            <a:rPr lang="en-GB" sz="14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Confidence</a:t>
          </a:r>
          <a:endParaRPr lang="en-US" sz="14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5058977D-04AD-4227-AD0A-2C1FB699A4EE}" type="parTrans" cxnId="{3353ADCA-5421-433E-A325-EECD9ED36939}">
      <dgm:prSet/>
      <dgm:spPr/>
      <dgm:t>
        <a:bodyPr/>
        <a:lstStyle/>
        <a:p>
          <a:endParaRPr lang="en-US" sz="140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D68EF2B9-1104-488E-B27B-3EFE0B36D697}" type="sibTrans" cxnId="{3353ADCA-5421-433E-A325-EECD9ED36939}">
      <dgm:prSet/>
      <dgm:spPr/>
      <dgm:t>
        <a:bodyPr/>
        <a:lstStyle/>
        <a:p>
          <a:endParaRPr lang="en-US" sz="140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BE9F7FAF-5835-48CF-BD48-B002B16FF951}" type="pres">
      <dgm:prSet presAssocID="{C7322A46-2E3B-4A0F-AD44-544D1ACB9395}" presName="Name0" presStyleCnt="0">
        <dgm:presLayoutVars>
          <dgm:dir/>
          <dgm:animLvl val="lvl"/>
          <dgm:resizeHandles val="exact"/>
        </dgm:presLayoutVars>
      </dgm:prSet>
      <dgm:spPr/>
    </dgm:pt>
    <dgm:pt modelId="{CEA52410-7A8E-4B03-B16A-02F2D80C1AE9}" type="pres">
      <dgm:prSet presAssocID="{CC50A022-8FE9-4926-9643-A49DE71262E1}" presName="parTxOnly" presStyleLbl="node1" presStyleIdx="0" presStyleCnt="4" custScaleY="13887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3772DB-4D30-4A94-834A-B15AF6390ED3}" type="pres">
      <dgm:prSet presAssocID="{516D9BC5-BD42-4261-82E8-781A83164765}" presName="parTxOnlySpace" presStyleCnt="0"/>
      <dgm:spPr/>
    </dgm:pt>
    <dgm:pt modelId="{A94979AC-70E4-4B48-90D9-F2B4702D8DDF}" type="pres">
      <dgm:prSet presAssocID="{FC4F8564-0CA9-4457-BE6D-3DF693E6F391}" presName="parTxOnly" presStyleLbl="node1" presStyleIdx="1" presStyleCnt="4" custScaleY="13887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B14AD2-C2C8-47B0-8660-1C6523CA8511}" type="pres">
      <dgm:prSet presAssocID="{D65A2808-C5FD-4138-9B6C-A0857B949D99}" presName="parTxOnlySpace" presStyleCnt="0"/>
      <dgm:spPr/>
    </dgm:pt>
    <dgm:pt modelId="{63E0D5B5-A4F2-4858-B00F-050B370EE323}" type="pres">
      <dgm:prSet presAssocID="{E436A5A0-BE37-43A2-B7CA-300AAAC6D19C}" presName="parTxOnly" presStyleLbl="node1" presStyleIdx="2" presStyleCnt="4" custScaleY="13887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0FF813-0ACF-4091-AFE8-E0A01CD8831A}" type="pres">
      <dgm:prSet presAssocID="{63CCE04C-2D4F-4DDE-AC64-3D978A58759C}" presName="parTxOnlySpace" presStyleCnt="0"/>
      <dgm:spPr/>
    </dgm:pt>
    <dgm:pt modelId="{DA9F503E-9674-4E6B-9EB6-134C8FB9D822}" type="pres">
      <dgm:prSet presAssocID="{DAAF5C1D-11A8-4E89-A61B-66C751F297B5}" presName="parTxOnly" presStyleLbl="node1" presStyleIdx="3" presStyleCnt="4" custScaleY="13887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789CDF-92E2-4DAB-8046-03351A609D88}" type="presOf" srcId="{DAAF5C1D-11A8-4E89-A61B-66C751F297B5}" destId="{DA9F503E-9674-4E6B-9EB6-134C8FB9D822}" srcOrd="0" destOrd="0" presId="urn:microsoft.com/office/officeart/2005/8/layout/chevron1"/>
    <dgm:cxn modelId="{5A6F0173-BD03-46C4-B095-FF018660BB81}" type="presOf" srcId="{CC50A022-8FE9-4926-9643-A49DE71262E1}" destId="{CEA52410-7A8E-4B03-B16A-02F2D80C1AE9}" srcOrd="0" destOrd="0" presId="urn:microsoft.com/office/officeart/2005/8/layout/chevron1"/>
    <dgm:cxn modelId="{D875A1CD-A669-4C0C-BD53-379185CA1C1F}" srcId="{C7322A46-2E3B-4A0F-AD44-544D1ACB9395}" destId="{CC50A022-8FE9-4926-9643-A49DE71262E1}" srcOrd="0" destOrd="0" parTransId="{119C7A6C-A033-480B-AB69-542EBEF1F77C}" sibTransId="{516D9BC5-BD42-4261-82E8-781A83164765}"/>
    <dgm:cxn modelId="{92F71524-FDCC-4A58-8D06-3358F5F93429}" srcId="{C7322A46-2E3B-4A0F-AD44-544D1ACB9395}" destId="{FC4F8564-0CA9-4457-BE6D-3DF693E6F391}" srcOrd="1" destOrd="0" parTransId="{3C58EF8B-88E2-4477-88CE-98651C38F58A}" sibTransId="{D65A2808-C5FD-4138-9B6C-A0857B949D99}"/>
    <dgm:cxn modelId="{1B6120DC-97E3-4BF4-97E9-13949EAAF8C7}" type="presOf" srcId="{C7322A46-2E3B-4A0F-AD44-544D1ACB9395}" destId="{BE9F7FAF-5835-48CF-BD48-B002B16FF951}" srcOrd="0" destOrd="0" presId="urn:microsoft.com/office/officeart/2005/8/layout/chevron1"/>
    <dgm:cxn modelId="{0FB6688A-8622-481F-8E74-5878ACEFC6CB}" type="presOf" srcId="{E436A5A0-BE37-43A2-B7CA-300AAAC6D19C}" destId="{63E0D5B5-A4F2-4858-B00F-050B370EE323}" srcOrd="0" destOrd="0" presId="urn:microsoft.com/office/officeart/2005/8/layout/chevron1"/>
    <dgm:cxn modelId="{99CDC8C5-DEF0-4D4C-850E-9C4091520011}" srcId="{C7322A46-2E3B-4A0F-AD44-544D1ACB9395}" destId="{E436A5A0-BE37-43A2-B7CA-300AAAC6D19C}" srcOrd="2" destOrd="0" parTransId="{247F5F1A-66E1-44EF-A22A-CC6B4AEC43D2}" sibTransId="{63CCE04C-2D4F-4DDE-AC64-3D978A58759C}"/>
    <dgm:cxn modelId="{DCC64C5D-6129-4E20-B89D-AB8C69FAB9EE}" type="presOf" srcId="{FC4F8564-0CA9-4457-BE6D-3DF693E6F391}" destId="{A94979AC-70E4-4B48-90D9-F2B4702D8DDF}" srcOrd="0" destOrd="0" presId="urn:microsoft.com/office/officeart/2005/8/layout/chevron1"/>
    <dgm:cxn modelId="{3353ADCA-5421-433E-A325-EECD9ED36939}" srcId="{C7322A46-2E3B-4A0F-AD44-544D1ACB9395}" destId="{DAAF5C1D-11A8-4E89-A61B-66C751F297B5}" srcOrd="3" destOrd="0" parTransId="{5058977D-04AD-4227-AD0A-2C1FB699A4EE}" sibTransId="{D68EF2B9-1104-488E-B27B-3EFE0B36D697}"/>
    <dgm:cxn modelId="{5B4A8C1F-64F3-407D-A3AF-465C8838B667}" type="presParOf" srcId="{BE9F7FAF-5835-48CF-BD48-B002B16FF951}" destId="{CEA52410-7A8E-4B03-B16A-02F2D80C1AE9}" srcOrd="0" destOrd="0" presId="urn:microsoft.com/office/officeart/2005/8/layout/chevron1"/>
    <dgm:cxn modelId="{C9D0481C-F5B4-4C2A-ABED-43A0985B2A51}" type="presParOf" srcId="{BE9F7FAF-5835-48CF-BD48-B002B16FF951}" destId="{883772DB-4D30-4A94-834A-B15AF6390ED3}" srcOrd="1" destOrd="0" presId="urn:microsoft.com/office/officeart/2005/8/layout/chevron1"/>
    <dgm:cxn modelId="{E45C5247-DA8E-4A7E-8AE9-A5288E3C5C5F}" type="presParOf" srcId="{BE9F7FAF-5835-48CF-BD48-B002B16FF951}" destId="{A94979AC-70E4-4B48-90D9-F2B4702D8DDF}" srcOrd="2" destOrd="0" presId="urn:microsoft.com/office/officeart/2005/8/layout/chevron1"/>
    <dgm:cxn modelId="{5A4ACD2E-0D60-4E17-B9F7-2F7595C6A0AA}" type="presParOf" srcId="{BE9F7FAF-5835-48CF-BD48-B002B16FF951}" destId="{E9B14AD2-C2C8-47B0-8660-1C6523CA8511}" srcOrd="3" destOrd="0" presId="urn:microsoft.com/office/officeart/2005/8/layout/chevron1"/>
    <dgm:cxn modelId="{682B0007-A85C-412E-A4D5-32FB7FB8377E}" type="presParOf" srcId="{BE9F7FAF-5835-48CF-BD48-B002B16FF951}" destId="{63E0D5B5-A4F2-4858-B00F-050B370EE323}" srcOrd="4" destOrd="0" presId="urn:microsoft.com/office/officeart/2005/8/layout/chevron1"/>
    <dgm:cxn modelId="{FB598DDC-0A25-4782-9B99-5827AE90615B}" type="presParOf" srcId="{BE9F7FAF-5835-48CF-BD48-B002B16FF951}" destId="{E40FF813-0ACF-4091-AFE8-E0A01CD8831A}" srcOrd="5" destOrd="0" presId="urn:microsoft.com/office/officeart/2005/8/layout/chevron1"/>
    <dgm:cxn modelId="{8622B1A0-ECB7-4053-A7FF-9B4B6F121A1F}" type="presParOf" srcId="{BE9F7FAF-5835-48CF-BD48-B002B16FF951}" destId="{DA9F503E-9674-4E6B-9EB6-134C8FB9D822}" srcOrd="6" destOrd="0" presId="urn:microsoft.com/office/officeart/2005/8/layout/chevron1"/>
  </dgm:cxnLst>
  <dgm:bg>
    <a:noFill/>
  </dgm:bg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C68EA71-B443-4303-9BE2-B6E033B8C892}" type="doc">
      <dgm:prSet loTypeId="urn:microsoft.com/office/officeart/2005/8/layout/chevron1" loCatId="process" qsTypeId="urn:microsoft.com/office/officeart/2005/8/quickstyle/simple1" qsCatId="simple" csTypeId="urn:microsoft.com/office/officeart/2005/8/colors/accent2_1" csCatId="accent2" phldr="1"/>
      <dgm:spPr/>
    </dgm:pt>
    <dgm:pt modelId="{58F1ED2F-AB27-43B7-9C63-218C8A697C8C}" type="pres">
      <dgm:prSet presAssocID="{4C68EA71-B443-4303-9BE2-B6E033B8C892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8B4DE9FE-D4FD-4BDB-A2EC-9611D8D0C05C}" type="presOf" srcId="{4C68EA71-B443-4303-9BE2-B6E033B8C892}" destId="{58F1ED2F-AB27-43B7-9C63-218C8A697C8C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D489B92-66B7-451F-8C8F-8E44D1175886}" type="doc">
      <dgm:prSet loTypeId="urn:microsoft.com/office/officeart/2005/8/layout/chevron2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80281643-2BB9-450E-829D-CB8D2A9FAF9A}">
      <dgm:prSet phldrT="[Text]" custT="1"/>
      <dgm:spPr>
        <a:solidFill>
          <a:schemeClr val="accent2">
            <a:lumMod val="60000"/>
            <a:lumOff val="40000"/>
            <a:alpha val="90000"/>
          </a:schemeClr>
        </a:solidFill>
        <a:ln>
          <a:noFill/>
        </a:ln>
      </dgm:spPr>
      <dgm:t>
        <a:bodyPr/>
        <a:lstStyle/>
        <a:p>
          <a:r>
            <a:rPr lang="en-GB" sz="1800" b="1" dirty="0" smtClean="0"/>
            <a:t>Current</a:t>
          </a:r>
          <a:endParaRPr lang="en-US" sz="1800" b="1" dirty="0"/>
        </a:p>
      </dgm:t>
    </dgm:pt>
    <dgm:pt modelId="{E7BB699F-1436-4102-AB65-57811F5343A1}" type="parTrans" cxnId="{33F187C2-BF8C-4109-9895-D6CF0C0D2C53}">
      <dgm:prSet/>
      <dgm:spPr/>
      <dgm:t>
        <a:bodyPr/>
        <a:lstStyle/>
        <a:p>
          <a:endParaRPr lang="en-US" sz="18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090E134E-4EC1-471B-A8E2-94123CD16C6D}" type="sibTrans" cxnId="{33F187C2-BF8C-4109-9895-D6CF0C0D2C53}">
      <dgm:prSet/>
      <dgm:spPr/>
      <dgm:t>
        <a:bodyPr/>
        <a:lstStyle/>
        <a:p>
          <a:endParaRPr lang="en-US" sz="18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141C28BE-5E93-459F-AD9F-1953BC2675EA}">
      <dgm:prSet phldrT="[Text]" custT="1"/>
      <dgm:spPr>
        <a:solidFill>
          <a:schemeClr val="accent2">
            <a:lumMod val="20000"/>
            <a:lumOff val="80000"/>
            <a:alpha val="16000"/>
          </a:schemeClr>
        </a:solidFill>
        <a:ln>
          <a:noFill/>
        </a:ln>
      </dgm:spPr>
      <dgm:t>
        <a:bodyPr/>
        <a:lstStyle/>
        <a:p>
          <a:r>
            <a:rPr lang="en-GB" sz="1600" b="0" dirty="0" smtClean="0">
              <a:solidFill>
                <a:schemeClr val="tx1">
                  <a:lumMod val="95000"/>
                  <a:lumOff val="5000"/>
                </a:schemeClr>
              </a:solidFill>
            </a:rPr>
            <a:t>Premiums fixed by MTPL insurance commission.</a:t>
          </a:r>
          <a:endParaRPr lang="en-US" sz="1600" b="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9DAE0D7D-073C-4C27-918D-37304D1125C1}" type="parTrans" cxnId="{D1005FD0-1F68-4BD4-AF53-35FACAB2DD99}">
      <dgm:prSet/>
      <dgm:spPr/>
      <dgm:t>
        <a:bodyPr/>
        <a:lstStyle/>
        <a:p>
          <a:endParaRPr lang="en-US" sz="18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8BF21296-E42F-4156-A25C-344021C141BC}" type="sibTrans" cxnId="{D1005FD0-1F68-4BD4-AF53-35FACAB2DD99}">
      <dgm:prSet/>
      <dgm:spPr/>
      <dgm:t>
        <a:bodyPr/>
        <a:lstStyle/>
        <a:p>
          <a:endParaRPr lang="en-US" sz="18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8E0ACCB3-4FE3-4E2B-8E5E-22A7FA5C804F}">
      <dgm:prSet phldrT="[Text]" custT="1"/>
      <dgm:spPr>
        <a:solidFill>
          <a:schemeClr val="accent6">
            <a:lumMod val="75000"/>
            <a:alpha val="70000"/>
          </a:schemeClr>
        </a:solidFill>
        <a:ln>
          <a:noFill/>
        </a:ln>
      </dgm:spPr>
      <dgm:t>
        <a:bodyPr/>
        <a:lstStyle/>
        <a:p>
          <a:endParaRPr lang="en-GB" sz="1800" b="1" dirty="0" smtClean="0"/>
        </a:p>
        <a:p>
          <a:r>
            <a:rPr lang="en-GB" sz="1800" b="1" dirty="0" smtClean="0"/>
            <a:t>Transitional</a:t>
          </a:r>
        </a:p>
        <a:p>
          <a:r>
            <a:rPr lang="en-GB" sz="1400" b="1" dirty="0" smtClean="0"/>
            <a:t>(set standards)</a:t>
          </a:r>
        </a:p>
        <a:p>
          <a:r>
            <a:rPr lang="en-GB" sz="1800" b="1" dirty="0" smtClean="0"/>
            <a:t> </a:t>
          </a:r>
          <a:endParaRPr lang="en-US" sz="1800" b="1" dirty="0"/>
        </a:p>
      </dgm:t>
    </dgm:pt>
    <dgm:pt modelId="{D121D77F-DB4C-462A-8D9B-9698EE5138C5}" type="parTrans" cxnId="{C69F36C5-69AD-4E47-9EDA-A08C0FE29191}">
      <dgm:prSet/>
      <dgm:spPr/>
      <dgm:t>
        <a:bodyPr/>
        <a:lstStyle/>
        <a:p>
          <a:endParaRPr lang="en-US" sz="18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057BE233-7A6E-48CD-8D82-41D9EB9CB99C}" type="sibTrans" cxnId="{C69F36C5-69AD-4E47-9EDA-A08C0FE29191}">
      <dgm:prSet/>
      <dgm:spPr/>
      <dgm:t>
        <a:bodyPr/>
        <a:lstStyle/>
        <a:p>
          <a:endParaRPr lang="en-US" sz="18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9F368CFB-9613-4827-B69C-569B32059B7A}">
      <dgm:prSet phldrT="[Text]" custT="1"/>
      <dgm:spPr>
        <a:solidFill>
          <a:schemeClr val="accent2">
            <a:lumMod val="20000"/>
            <a:lumOff val="80000"/>
            <a:alpha val="16000"/>
          </a:schemeClr>
        </a:solidFill>
        <a:ln>
          <a:noFill/>
        </a:ln>
      </dgm:spPr>
      <dgm:t>
        <a:bodyPr/>
        <a:lstStyle/>
        <a:p>
          <a:r>
            <a:rPr lang="en-GB" sz="1600" b="0" dirty="0" smtClean="0">
              <a:solidFill>
                <a:schemeClr val="tx1">
                  <a:lumMod val="95000"/>
                  <a:lumOff val="5000"/>
                </a:schemeClr>
              </a:solidFill>
            </a:rPr>
            <a:t>Set a risk based pricing system, actuarial risk premium tariffs for risk groups;</a:t>
          </a:r>
          <a:endParaRPr lang="en-US" sz="1600" b="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B5646F35-79D7-4BBE-916A-49F32E7682A7}" type="parTrans" cxnId="{E917C473-2BDA-47A1-84CF-DC1C024A5AF1}">
      <dgm:prSet/>
      <dgm:spPr/>
      <dgm:t>
        <a:bodyPr/>
        <a:lstStyle/>
        <a:p>
          <a:endParaRPr lang="en-US" sz="18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04B7E245-F4AB-4B07-B4F7-ACAF3CB50D1A}" type="sibTrans" cxnId="{E917C473-2BDA-47A1-84CF-DC1C024A5AF1}">
      <dgm:prSet/>
      <dgm:spPr/>
      <dgm:t>
        <a:bodyPr/>
        <a:lstStyle/>
        <a:p>
          <a:endParaRPr lang="en-US" sz="18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05F41C82-41EB-4376-AA0B-38050B4DB3BC}">
      <dgm:prSet phldrT="[Text]" custT="1"/>
      <dgm:spPr>
        <a:solidFill>
          <a:schemeClr val="accent3">
            <a:lumMod val="75000"/>
          </a:schemeClr>
        </a:solidFill>
        <a:ln>
          <a:solidFill>
            <a:schemeClr val="bg1">
              <a:lumMod val="95000"/>
              <a:alpha val="50000"/>
            </a:schemeClr>
          </a:solidFill>
        </a:ln>
      </dgm:spPr>
      <dgm:t>
        <a:bodyPr/>
        <a:lstStyle/>
        <a:p>
          <a:r>
            <a:rPr lang="en-GB" sz="1800" b="1" dirty="0" smtClean="0"/>
            <a:t>Liberalized</a:t>
          </a:r>
          <a:endParaRPr lang="en-US" sz="1800" b="1" dirty="0"/>
        </a:p>
      </dgm:t>
    </dgm:pt>
    <dgm:pt modelId="{CB28EC59-4B1A-428F-9758-FE586E5BFE59}" type="parTrans" cxnId="{A2C6F848-5822-4FCF-8099-F0A4C57C6D65}">
      <dgm:prSet/>
      <dgm:spPr/>
      <dgm:t>
        <a:bodyPr/>
        <a:lstStyle/>
        <a:p>
          <a:endParaRPr lang="en-US" sz="18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DBAD3507-577D-4250-87FD-311F09552B6D}" type="sibTrans" cxnId="{A2C6F848-5822-4FCF-8099-F0A4C57C6D65}">
      <dgm:prSet/>
      <dgm:spPr/>
      <dgm:t>
        <a:bodyPr/>
        <a:lstStyle/>
        <a:p>
          <a:endParaRPr lang="en-US" sz="18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BBFD0325-0665-40E0-B7E7-957CB25B04B7}">
      <dgm:prSet phldrT="[Text]" custT="1"/>
      <dgm:spPr>
        <a:solidFill>
          <a:schemeClr val="accent2">
            <a:lumMod val="20000"/>
            <a:lumOff val="80000"/>
            <a:alpha val="16000"/>
          </a:schemeClr>
        </a:solidFill>
        <a:ln>
          <a:noFill/>
        </a:ln>
      </dgm:spPr>
      <dgm:t>
        <a:bodyPr/>
        <a:lstStyle/>
        <a:p>
          <a:r>
            <a:rPr lang="en-GB" sz="1600" b="0" i="0" dirty="0" smtClean="0">
              <a:solidFill>
                <a:schemeClr val="tx1">
                  <a:lumMod val="95000"/>
                  <a:lumOff val="5000"/>
                </a:schemeClr>
              </a:solidFill>
            </a:rPr>
            <a:t>Premium rates will be set individually by insurers;</a:t>
          </a:r>
          <a:endParaRPr lang="en-US" sz="1600" b="0" i="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231C67A-F023-457E-AD89-415FFD24FD76}" type="parTrans" cxnId="{58674221-0B50-4366-B94E-01475D119778}">
      <dgm:prSet/>
      <dgm:spPr/>
      <dgm:t>
        <a:bodyPr/>
        <a:lstStyle/>
        <a:p>
          <a:endParaRPr lang="en-US" sz="18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F689A26D-5E77-4EB7-9EA5-D16932E34344}" type="sibTrans" cxnId="{58674221-0B50-4366-B94E-01475D119778}">
      <dgm:prSet/>
      <dgm:spPr/>
      <dgm:t>
        <a:bodyPr/>
        <a:lstStyle/>
        <a:p>
          <a:endParaRPr lang="en-US" sz="18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10D2FC98-CBF7-45A9-99AF-54F5C1419D2D}">
      <dgm:prSet phldrT="[Text]" custT="1"/>
      <dgm:spPr>
        <a:solidFill>
          <a:schemeClr val="accent2">
            <a:lumMod val="20000"/>
            <a:lumOff val="80000"/>
            <a:alpha val="16000"/>
          </a:schemeClr>
        </a:solidFill>
        <a:ln>
          <a:noFill/>
        </a:ln>
      </dgm:spPr>
      <dgm:t>
        <a:bodyPr/>
        <a:lstStyle/>
        <a:p>
          <a:r>
            <a:rPr lang="en-GB" sz="1600" b="0" i="0" dirty="0" smtClean="0">
              <a:solidFill>
                <a:schemeClr val="tx1">
                  <a:lumMod val="95000"/>
                  <a:lumOff val="5000"/>
                </a:schemeClr>
              </a:solidFill>
            </a:rPr>
            <a:t>Standards established in transitional period shall  be used as:</a:t>
          </a:r>
          <a:endParaRPr lang="en-US" sz="1600" b="0" i="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3009C681-A611-42A7-A51D-D58C6A41E1B4}" type="parTrans" cxnId="{97DDCEE9-D8F2-4C6B-94F4-2130C7542D4B}">
      <dgm:prSet/>
      <dgm:spPr/>
      <dgm:t>
        <a:bodyPr/>
        <a:lstStyle/>
        <a:p>
          <a:endParaRPr lang="en-US" sz="18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FACB1144-32B5-448D-A6BC-418927B484AF}" type="sibTrans" cxnId="{97DDCEE9-D8F2-4C6B-94F4-2130C7542D4B}">
      <dgm:prSet/>
      <dgm:spPr/>
      <dgm:t>
        <a:bodyPr/>
        <a:lstStyle/>
        <a:p>
          <a:endParaRPr lang="en-US" sz="18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5F807BBC-221C-4FCF-8BF8-6AE7F38E37B4}">
      <dgm:prSet phldrT="[Text]" custT="1"/>
      <dgm:spPr>
        <a:solidFill>
          <a:schemeClr val="accent2">
            <a:lumMod val="20000"/>
            <a:lumOff val="80000"/>
            <a:alpha val="16000"/>
          </a:schemeClr>
        </a:solidFill>
        <a:ln>
          <a:noFill/>
        </a:ln>
      </dgm:spPr>
      <dgm:t>
        <a:bodyPr/>
        <a:lstStyle/>
        <a:p>
          <a:r>
            <a:rPr lang="en-GB" sz="1600" b="0" dirty="0" smtClean="0">
              <a:solidFill>
                <a:schemeClr val="tx1">
                  <a:lumMod val="95000"/>
                  <a:lumOff val="5000"/>
                </a:schemeClr>
              </a:solidFill>
            </a:rPr>
            <a:t>Enact reinsurance regulation on the (a) net retention level and (b) quality of reinsurers</a:t>
          </a:r>
          <a:endParaRPr lang="en-US" sz="1600" b="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2323F698-63DB-460C-8E78-9348B7CEA5BE}" type="parTrans" cxnId="{ECC3226E-B7A6-4FF0-9037-E9542898DE73}">
      <dgm:prSet/>
      <dgm:spPr/>
      <dgm:t>
        <a:bodyPr/>
        <a:lstStyle/>
        <a:p>
          <a:endParaRPr lang="en-US"/>
        </a:p>
      </dgm:t>
    </dgm:pt>
    <dgm:pt modelId="{7E8BDA7F-C5AE-43CA-B8E9-E51AC4CA2622}" type="sibTrans" cxnId="{ECC3226E-B7A6-4FF0-9037-E9542898DE73}">
      <dgm:prSet/>
      <dgm:spPr/>
      <dgm:t>
        <a:bodyPr/>
        <a:lstStyle/>
        <a:p>
          <a:endParaRPr lang="en-US"/>
        </a:p>
      </dgm:t>
    </dgm:pt>
    <dgm:pt modelId="{C75DE1D6-0B56-443F-897E-336721DE9DAA}">
      <dgm:prSet phldrT="[Text]" custT="1"/>
      <dgm:spPr>
        <a:solidFill>
          <a:schemeClr val="accent2">
            <a:lumMod val="20000"/>
            <a:lumOff val="80000"/>
            <a:alpha val="16000"/>
          </a:schemeClr>
        </a:solidFill>
        <a:ln>
          <a:noFill/>
        </a:ln>
      </dgm:spPr>
      <dgm:t>
        <a:bodyPr/>
        <a:lstStyle/>
        <a:p>
          <a:endParaRPr lang="en-US" sz="1600" b="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5CD5808A-A9D8-49A8-B565-5A4F03A21C09}" type="parTrans" cxnId="{6D295397-30E7-487A-AEE4-18F1500FC865}">
      <dgm:prSet/>
      <dgm:spPr/>
      <dgm:t>
        <a:bodyPr/>
        <a:lstStyle/>
        <a:p>
          <a:endParaRPr lang="en-US"/>
        </a:p>
      </dgm:t>
    </dgm:pt>
    <dgm:pt modelId="{6748D12E-DDBE-48AE-8578-7ABC58B5D06D}" type="sibTrans" cxnId="{6D295397-30E7-487A-AEE4-18F1500FC865}">
      <dgm:prSet/>
      <dgm:spPr/>
      <dgm:t>
        <a:bodyPr/>
        <a:lstStyle/>
        <a:p>
          <a:endParaRPr lang="en-US"/>
        </a:p>
      </dgm:t>
    </dgm:pt>
    <dgm:pt modelId="{38E0F5DB-2D97-4DE0-B5FC-DDB5EC3C8C4D}">
      <dgm:prSet phldrT="[Text]" custT="1"/>
      <dgm:spPr>
        <a:solidFill>
          <a:schemeClr val="accent2">
            <a:lumMod val="20000"/>
            <a:lumOff val="80000"/>
            <a:alpha val="16000"/>
          </a:schemeClr>
        </a:solidFill>
        <a:ln>
          <a:noFill/>
        </a:ln>
      </dgm:spPr>
      <dgm:t>
        <a:bodyPr/>
        <a:lstStyle/>
        <a:p>
          <a:r>
            <a:rPr lang="en-GB" sz="1600" b="0" dirty="0" smtClean="0">
              <a:solidFill>
                <a:schemeClr val="tx1">
                  <a:lumMod val="95000"/>
                  <a:lumOff val="5000"/>
                </a:schemeClr>
              </a:solidFill>
            </a:rPr>
            <a:t>Guiding benchmark for insurers in establishing claims and IBNR reserves,  setting premium rates and arranging reinsurance treaties;</a:t>
          </a:r>
          <a:endParaRPr lang="en-US" sz="1600" b="0" i="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07EEFD7A-D60B-489B-A760-9BA3CD200BC5}" type="parTrans" cxnId="{E11F36EF-B30B-4CB5-B7FE-BA9786F1E2F1}">
      <dgm:prSet/>
      <dgm:spPr/>
      <dgm:t>
        <a:bodyPr/>
        <a:lstStyle/>
        <a:p>
          <a:endParaRPr lang="en-US"/>
        </a:p>
      </dgm:t>
    </dgm:pt>
    <dgm:pt modelId="{0F750905-BFA3-45B4-9918-83DDA55E0AC9}" type="sibTrans" cxnId="{E11F36EF-B30B-4CB5-B7FE-BA9786F1E2F1}">
      <dgm:prSet/>
      <dgm:spPr/>
      <dgm:t>
        <a:bodyPr/>
        <a:lstStyle/>
        <a:p>
          <a:endParaRPr lang="en-US"/>
        </a:p>
      </dgm:t>
    </dgm:pt>
    <dgm:pt modelId="{1F1BD4B5-E701-4969-946D-04C8FDBB87EA}">
      <dgm:prSet phldrT="[Text]" custT="1"/>
      <dgm:spPr>
        <a:solidFill>
          <a:schemeClr val="accent2">
            <a:lumMod val="20000"/>
            <a:lumOff val="80000"/>
            <a:alpha val="16000"/>
          </a:schemeClr>
        </a:solidFill>
        <a:ln>
          <a:noFill/>
        </a:ln>
      </dgm:spPr>
      <dgm:t>
        <a:bodyPr/>
        <a:lstStyle/>
        <a:p>
          <a:r>
            <a:rPr lang="en-GB" sz="1600" b="0" dirty="0" smtClean="0">
              <a:solidFill>
                <a:schemeClr val="tx1">
                  <a:lumMod val="95000"/>
                  <a:lumOff val="5000"/>
                </a:schemeClr>
              </a:solidFill>
            </a:rPr>
            <a:t>Risk based criteria by the ISA in assessing MTPL claims paying capacity and solvency of insurers. </a:t>
          </a:r>
          <a:endParaRPr lang="en-US" sz="1600" b="0" i="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4A0A26BD-E68D-4736-9543-57593B9D5E6C}" type="parTrans" cxnId="{E63B2122-7D5B-4ED6-BC2D-FCE86D4BEE77}">
      <dgm:prSet/>
      <dgm:spPr/>
      <dgm:t>
        <a:bodyPr/>
        <a:lstStyle/>
        <a:p>
          <a:endParaRPr lang="en-US"/>
        </a:p>
      </dgm:t>
    </dgm:pt>
    <dgm:pt modelId="{183AACA6-541E-4071-A944-46FFCD60918A}" type="sibTrans" cxnId="{E63B2122-7D5B-4ED6-BC2D-FCE86D4BEE77}">
      <dgm:prSet/>
      <dgm:spPr/>
      <dgm:t>
        <a:bodyPr/>
        <a:lstStyle/>
        <a:p>
          <a:endParaRPr lang="en-US"/>
        </a:p>
      </dgm:t>
    </dgm:pt>
    <dgm:pt modelId="{82A7F7D1-4A75-43F9-A6FB-F0E44A6F7A9F}">
      <dgm:prSet phldrT="[Text]" custT="1"/>
      <dgm:spPr>
        <a:solidFill>
          <a:schemeClr val="accent2">
            <a:lumMod val="20000"/>
            <a:lumOff val="80000"/>
            <a:alpha val="16000"/>
          </a:schemeClr>
        </a:solidFill>
        <a:ln>
          <a:noFill/>
        </a:ln>
      </dgm:spPr>
      <dgm:t>
        <a:bodyPr/>
        <a:lstStyle/>
        <a:p>
          <a:endParaRPr lang="en-US" sz="1600" b="0" i="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56D85D5B-7135-4906-AA05-FE7EA3E9BE2E}" type="parTrans" cxnId="{5A3B09CC-6263-4F49-9253-E9EF2A416A2A}">
      <dgm:prSet/>
      <dgm:spPr/>
      <dgm:t>
        <a:bodyPr/>
        <a:lstStyle/>
        <a:p>
          <a:endParaRPr lang="en-US"/>
        </a:p>
      </dgm:t>
    </dgm:pt>
    <dgm:pt modelId="{BDF69EA4-E99D-45F4-9392-0CF61467E3B6}" type="sibTrans" cxnId="{5A3B09CC-6263-4F49-9253-E9EF2A416A2A}">
      <dgm:prSet/>
      <dgm:spPr/>
      <dgm:t>
        <a:bodyPr/>
        <a:lstStyle/>
        <a:p>
          <a:endParaRPr lang="en-US"/>
        </a:p>
      </dgm:t>
    </dgm:pt>
    <dgm:pt modelId="{1E05C2C5-8133-4AE0-922E-A7F73C6E8575}">
      <dgm:prSet phldrT="[Text]" custT="1"/>
      <dgm:spPr>
        <a:solidFill>
          <a:schemeClr val="accent2">
            <a:lumMod val="20000"/>
            <a:lumOff val="80000"/>
            <a:alpha val="16000"/>
          </a:schemeClr>
        </a:solidFill>
        <a:ln>
          <a:noFill/>
        </a:ln>
      </dgm:spPr>
      <dgm:t>
        <a:bodyPr/>
        <a:lstStyle/>
        <a:p>
          <a:endParaRPr lang="en-US" sz="1600" b="0" i="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A3AF5FA2-4494-412F-9457-0FA9D2F977A4}" type="parTrans" cxnId="{1F23A747-E2CD-4647-A81C-51F73452A164}">
      <dgm:prSet/>
      <dgm:spPr/>
      <dgm:t>
        <a:bodyPr/>
        <a:lstStyle/>
        <a:p>
          <a:endParaRPr lang="en-US"/>
        </a:p>
      </dgm:t>
    </dgm:pt>
    <dgm:pt modelId="{8B687EB8-EB87-4488-B7BF-1BB77F024A79}" type="sibTrans" cxnId="{1F23A747-E2CD-4647-A81C-51F73452A164}">
      <dgm:prSet/>
      <dgm:spPr/>
      <dgm:t>
        <a:bodyPr/>
        <a:lstStyle/>
        <a:p>
          <a:endParaRPr lang="en-US"/>
        </a:p>
      </dgm:t>
    </dgm:pt>
    <dgm:pt modelId="{7E8652A5-E316-4B3B-A401-54C3AFBEB8DC}">
      <dgm:prSet phldrT="[Text]" custT="1"/>
      <dgm:spPr>
        <a:solidFill>
          <a:schemeClr val="accent2">
            <a:lumMod val="20000"/>
            <a:lumOff val="80000"/>
            <a:alpha val="16000"/>
          </a:schemeClr>
        </a:solidFill>
        <a:ln>
          <a:noFill/>
        </a:ln>
      </dgm:spPr>
      <dgm:t>
        <a:bodyPr/>
        <a:lstStyle/>
        <a:p>
          <a:endParaRPr lang="en-US" sz="1600" b="0" i="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9668403B-488E-489E-8374-A98897A085D1}" type="parTrans" cxnId="{011B6B9B-629B-4811-9D01-8C8D028AE1E9}">
      <dgm:prSet/>
      <dgm:spPr/>
      <dgm:t>
        <a:bodyPr/>
        <a:lstStyle/>
        <a:p>
          <a:endParaRPr lang="en-US"/>
        </a:p>
      </dgm:t>
    </dgm:pt>
    <dgm:pt modelId="{28BC5A73-66AF-482C-8E67-B1E675305892}" type="sibTrans" cxnId="{011B6B9B-629B-4811-9D01-8C8D028AE1E9}">
      <dgm:prSet/>
      <dgm:spPr/>
      <dgm:t>
        <a:bodyPr/>
        <a:lstStyle/>
        <a:p>
          <a:endParaRPr lang="en-US"/>
        </a:p>
      </dgm:t>
    </dgm:pt>
    <dgm:pt modelId="{6948A7FF-C38A-42F2-93C6-15E67CD683F5}">
      <dgm:prSet phldrT="[Text]" custT="1"/>
      <dgm:spPr>
        <a:solidFill>
          <a:schemeClr val="accent2">
            <a:lumMod val="20000"/>
            <a:lumOff val="80000"/>
            <a:alpha val="16000"/>
          </a:schemeClr>
        </a:solidFill>
        <a:ln>
          <a:noFill/>
        </a:ln>
      </dgm:spPr>
      <dgm:t>
        <a:bodyPr/>
        <a:lstStyle/>
        <a:p>
          <a:r>
            <a:rPr lang="en-GB" sz="1600" b="0" dirty="0" smtClean="0">
              <a:solidFill>
                <a:schemeClr val="tx1">
                  <a:lumMod val="95000"/>
                  <a:lumOff val="5000"/>
                </a:schemeClr>
              </a:solidFill>
            </a:rPr>
            <a:t>Establish actuarially sound market actuarial minimum reserving benchmarks;</a:t>
          </a:r>
          <a:endParaRPr lang="en-US" sz="1600" b="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B830A29B-1031-483A-B38B-CEBABCF798E0}" type="parTrans" cxnId="{08EC3D2B-E14E-4463-8990-6F0A95A9A12E}">
      <dgm:prSet/>
      <dgm:spPr/>
    </dgm:pt>
    <dgm:pt modelId="{1868AA2A-0EF7-4BB7-880B-3F24F1614B2C}" type="sibTrans" cxnId="{08EC3D2B-E14E-4463-8990-6F0A95A9A12E}">
      <dgm:prSet/>
      <dgm:spPr/>
    </dgm:pt>
    <dgm:pt modelId="{166A481B-2EED-4678-9368-1507B322B402}" type="pres">
      <dgm:prSet presAssocID="{DD489B92-66B7-451F-8C8F-8E44D117588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252E03-0AFC-4E38-A96A-1BB9BDFAF089}" type="pres">
      <dgm:prSet presAssocID="{80281643-2BB9-450E-829D-CB8D2A9FAF9A}" presName="composite" presStyleCnt="0"/>
      <dgm:spPr/>
      <dgm:t>
        <a:bodyPr/>
        <a:lstStyle/>
        <a:p>
          <a:endParaRPr lang="en-US"/>
        </a:p>
      </dgm:t>
    </dgm:pt>
    <dgm:pt modelId="{A4C4BA7C-E6D0-4E4C-AAB2-1B6E38ABA7FD}" type="pres">
      <dgm:prSet presAssocID="{80281643-2BB9-450E-829D-CB8D2A9FAF9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286F70-5E50-45E2-83A1-671FCE0F9F7B}" type="pres">
      <dgm:prSet presAssocID="{80281643-2BB9-450E-829D-CB8D2A9FAF9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77A1F4-2F67-4771-A1DB-B54050F0E665}" type="pres">
      <dgm:prSet presAssocID="{090E134E-4EC1-471B-A8E2-94123CD16C6D}" presName="sp" presStyleCnt="0"/>
      <dgm:spPr/>
      <dgm:t>
        <a:bodyPr/>
        <a:lstStyle/>
        <a:p>
          <a:endParaRPr lang="en-US"/>
        </a:p>
      </dgm:t>
    </dgm:pt>
    <dgm:pt modelId="{13BC24AD-7745-4DEF-8198-68F792108AC5}" type="pres">
      <dgm:prSet presAssocID="{8E0ACCB3-4FE3-4E2B-8E5E-22A7FA5C804F}" presName="composite" presStyleCnt="0"/>
      <dgm:spPr/>
      <dgm:t>
        <a:bodyPr/>
        <a:lstStyle/>
        <a:p>
          <a:endParaRPr lang="en-US"/>
        </a:p>
      </dgm:t>
    </dgm:pt>
    <dgm:pt modelId="{C7D26F62-86E0-469F-BD9F-A93D77697C23}" type="pres">
      <dgm:prSet presAssocID="{8E0ACCB3-4FE3-4E2B-8E5E-22A7FA5C804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7D582E-B82E-4A58-9CEA-E0B5AC8DD7C6}" type="pres">
      <dgm:prSet presAssocID="{8E0ACCB3-4FE3-4E2B-8E5E-22A7FA5C804F}" presName="descendantText" presStyleLbl="alignAcc1" presStyleIdx="1" presStyleCnt="3" custScaleY="1106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E2FC71-8515-4B9C-BE12-9667A1CE104C}" type="pres">
      <dgm:prSet presAssocID="{057BE233-7A6E-48CD-8D82-41D9EB9CB99C}" presName="sp" presStyleCnt="0"/>
      <dgm:spPr/>
      <dgm:t>
        <a:bodyPr/>
        <a:lstStyle/>
        <a:p>
          <a:endParaRPr lang="en-US"/>
        </a:p>
      </dgm:t>
    </dgm:pt>
    <dgm:pt modelId="{27DFC0D4-0FE5-4793-BBA7-43E1131225C2}" type="pres">
      <dgm:prSet presAssocID="{05F41C82-41EB-4376-AA0B-38050B4DB3BC}" presName="composite" presStyleCnt="0"/>
      <dgm:spPr/>
      <dgm:t>
        <a:bodyPr/>
        <a:lstStyle/>
        <a:p>
          <a:endParaRPr lang="en-US"/>
        </a:p>
      </dgm:t>
    </dgm:pt>
    <dgm:pt modelId="{17184FAE-0F87-42F0-926D-7710DA028EEB}" type="pres">
      <dgm:prSet presAssocID="{05F41C82-41EB-4376-AA0B-38050B4DB3BC}" presName="parentText" presStyleLbl="alignNode1" presStyleIdx="2" presStyleCnt="3" custLinFactNeighborX="-117" custLinFactNeighborY="146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8D9217-0B68-4063-A437-60E54E47B240}" type="pres">
      <dgm:prSet presAssocID="{05F41C82-41EB-4376-AA0B-38050B4DB3BC}" presName="descendantText" presStyleLbl="alignAcc1" presStyleIdx="2" presStyleCnt="3" custScaleY="154804" custLinFactNeighborX="-22" custLinFactNeighborY="22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69F36C5-69AD-4E47-9EDA-A08C0FE29191}" srcId="{DD489B92-66B7-451F-8C8F-8E44D1175886}" destId="{8E0ACCB3-4FE3-4E2B-8E5E-22A7FA5C804F}" srcOrd="1" destOrd="0" parTransId="{D121D77F-DB4C-462A-8D9B-9698EE5138C5}" sibTransId="{057BE233-7A6E-48CD-8D82-41D9EB9CB99C}"/>
    <dgm:cxn modelId="{011B6B9B-629B-4811-9D01-8C8D028AE1E9}" srcId="{05F41C82-41EB-4376-AA0B-38050B4DB3BC}" destId="{7E8652A5-E316-4B3B-A401-54C3AFBEB8DC}" srcOrd="1" destOrd="0" parTransId="{9668403B-488E-489E-8374-A98897A085D1}" sibTransId="{28BC5A73-66AF-482C-8E67-B1E675305892}"/>
    <dgm:cxn modelId="{73020010-2BF5-4633-951A-8AC7BBDE6F2D}" type="presOf" srcId="{BBFD0325-0665-40E0-B7E7-957CB25B04B7}" destId="{1A8D9217-0B68-4063-A437-60E54E47B240}" srcOrd="0" destOrd="2" presId="urn:microsoft.com/office/officeart/2005/8/layout/chevron2"/>
    <dgm:cxn modelId="{D7598F0D-BD08-4B1A-9465-8CBC8D7B7A9E}" type="presOf" srcId="{C75DE1D6-0B56-443F-897E-336721DE9DAA}" destId="{1A8D9217-0B68-4063-A437-60E54E47B240}" srcOrd="0" destOrd="7" presId="urn:microsoft.com/office/officeart/2005/8/layout/chevron2"/>
    <dgm:cxn modelId="{5A3B09CC-6263-4F49-9253-E9EF2A416A2A}" srcId="{05F41C82-41EB-4376-AA0B-38050B4DB3BC}" destId="{82A7F7D1-4A75-43F9-A6FB-F0E44A6F7A9F}" srcOrd="4" destOrd="0" parTransId="{56D85D5B-7135-4906-AA05-FE7EA3E9BE2E}" sibTransId="{BDF69EA4-E99D-45F4-9392-0CF61467E3B6}"/>
    <dgm:cxn modelId="{EA0BE88F-4246-44D3-8434-E0D03715C2A7}" type="presOf" srcId="{5F807BBC-221C-4FCF-8BF8-6AE7F38E37B4}" destId="{AA7D582E-B82E-4A58-9CEA-E0B5AC8DD7C6}" srcOrd="0" destOrd="2" presId="urn:microsoft.com/office/officeart/2005/8/layout/chevron2"/>
    <dgm:cxn modelId="{C8C9F4B8-725F-4D6B-8676-D071875D373A}" type="presOf" srcId="{10D2FC98-CBF7-45A9-99AF-54F5C1419D2D}" destId="{1A8D9217-0B68-4063-A437-60E54E47B240}" srcOrd="0" destOrd="3" presId="urn:microsoft.com/office/officeart/2005/8/layout/chevron2"/>
    <dgm:cxn modelId="{33F187C2-BF8C-4109-9895-D6CF0C0D2C53}" srcId="{DD489B92-66B7-451F-8C8F-8E44D1175886}" destId="{80281643-2BB9-450E-829D-CB8D2A9FAF9A}" srcOrd="0" destOrd="0" parTransId="{E7BB699F-1436-4102-AB65-57811F5343A1}" sibTransId="{090E134E-4EC1-471B-A8E2-94123CD16C6D}"/>
    <dgm:cxn modelId="{A2C6F848-5822-4FCF-8099-F0A4C57C6D65}" srcId="{DD489B92-66B7-451F-8C8F-8E44D1175886}" destId="{05F41C82-41EB-4376-AA0B-38050B4DB3BC}" srcOrd="2" destOrd="0" parTransId="{CB28EC59-4B1A-428F-9758-FE586E5BFE59}" sibTransId="{DBAD3507-577D-4250-87FD-311F09552B6D}"/>
    <dgm:cxn modelId="{E11F36EF-B30B-4CB5-B7FE-BA9786F1E2F1}" srcId="{10D2FC98-CBF7-45A9-99AF-54F5C1419D2D}" destId="{38E0F5DB-2D97-4DE0-B5FC-DDB5EC3C8C4D}" srcOrd="0" destOrd="0" parTransId="{07EEFD7A-D60B-489B-A760-9BA3CD200BC5}" sibTransId="{0F750905-BFA3-45B4-9918-83DDA55E0AC9}"/>
    <dgm:cxn modelId="{6D295397-30E7-487A-AEE4-18F1500FC865}" srcId="{82A7F7D1-4A75-43F9-A6FB-F0E44A6F7A9F}" destId="{C75DE1D6-0B56-443F-897E-336721DE9DAA}" srcOrd="0" destOrd="0" parTransId="{5CD5808A-A9D8-49A8-B565-5A4F03A21C09}" sibTransId="{6748D12E-DDBE-48AE-8578-7ABC58B5D06D}"/>
    <dgm:cxn modelId="{5922072D-3899-4CC8-84EE-99A33734BE7B}" type="presOf" srcId="{05F41C82-41EB-4376-AA0B-38050B4DB3BC}" destId="{17184FAE-0F87-42F0-926D-7710DA028EEB}" srcOrd="0" destOrd="0" presId="urn:microsoft.com/office/officeart/2005/8/layout/chevron2"/>
    <dgm:cxn modelId="{58674221-0B50-4366-B94E-01475D119778}" srcId="{05F41C82-41EB-4376-AA0B-38050B4DB3BC}" destId="{BBFD0325-0665-40E0-B7E7-957CB25B04B7}" srcOrd="2" destOrd="0" parTransId="{F231C67A-F023-457E-AD89-415FFD24FD76}" sibTransId="{F689A26D-5E77-4EB7-9EA5-D16932E34344}"/>
    <dgm:cxn modelId="{14AE3FA1-A23D-432D-8E02-BCCF8E9C9AD2}" type="presOf" srcId="{80281643-2BB9-450E-829D-CB8D2A9FAF9A}" destId="{A4C4BA7C-E6D0-4E4C-AAB2-1B6E38ABA7FD}" srcOrd="0" destOrd="0" presId="urn:microsoft.com/office/officeart/2005/8/layout/chevron2"/>
    <dgm:cxn modelId="{82A3DCE4-B658-482F-9183-AAE58D95FF12}" type="presOf" srcId="{82A7F7D1-4A75-43F9-A6FB-F0E44A6F7A9F}" destId="{1A8D9217-0B68-4063-A437-60E54E47B240}" srcOrd="0" destOrd="6" presId="urn:microsoft.com/office/officeart/2005/8/layout/chevron2"/>
    <dgm:cxn modelId="{5F8E1409-FEFC-4DE6-B75C-8CA86FB3E653}" type="presOf" srcId="{1F1BD4B5-E701-4969-946D-04C8FDBB87EA}" destId="{1A8D9217-0B68-4063-A437-60E54E47B240}" srcOrd="0" destOrd="5" presId="urn:microsoft.com/office/officeart/2005/8/layout/chevron2"/>
    <dgm:cxn modelId="{E63B2122-7D5B-4ED6-BC2D-FCE86D4BEE77}" srcId="{10D2FC98-CBF7-45A9-99AF-54F5C1419D2D}" destId="{1F1BD4B5-E701-4969-946D-04C8FDBB87EA}" srcOrd="1" destOrd="0" parTransId="{4A0A26BD-E68D-4736-9543-57593B9D5E6C}" sibTransId="{183AACA6-541E-4071-A944-46FFCD60918A}"/>
    <dgm:cxn modelId="{E917C473-2BDA-47A1-84CF-DC1C024A5AF1}" srcId="{8E0ACCB3-4FE3-4E2B-8E5E-22A7FA5C804F}" destId="{9F368CFB-9613-4827-B69C-569B32059B7A}" srcOrd="0" destOrd="0" parTransId="{B5646F35-79D7-4BBE-916A-49F32E7682A7}" sibTransId="{04B7E245-F4AB-4B07-B4F7-ACAF3CB50D1A}"/>
    <dgm:cxn modelId="{DECFD011-1649-4CDE-8186-E5B97C8CC98C}" type="presOf" srcId="{8E0ACCB3-4FE3-4E2B-8E5E-22A7FA5C804F}" destId="{C7D26F62-86E0-469F-BD9F-A93D77697C23}" srcOrd="0" destOrd="0" presId="urn:microsoft.com/office/officeart/2005/8/layout/chevron2"/>
    <dgm:cxn modelId="{08EC3D2B-E14E-4463-8990-6F0A95A9A12E}" srcId="{8E0ACCB3-4FE3-4E2B-8E5E-22A7FA5C804F}" destId="{6948A7FF-C38A-42F2-93C6-15E67CD683F5}" srcOrd="1" destOrd="0" parTransId="{B830A29B-1031-483A-B38B-CEBABCF798E0}" sibTransId="{1868AA2A-0EF7-4BB7-880B-3F24F1614B2C}"/>
    <dgm:cxn modelId="{ECC3226E-B7A6-4FF0-9037-E9542898DE73}" srcId="{8E0ACCB3-4FE3-4E2B-8E5E-22A7FA5C804F}" destId="{5F807BBC-221C-4FCF-8BF8-6AE7F38E37B4}" srcOrd="2" destOrd="0" parTransId="{2323F698-63DB-460C-8E78-9348B7CEA5BE}" sibTransId="{7E8BDA7F-C5AE-43CA-B8E9-E51AC4CA2622}"/>
    <dgm:cxn modelId="{A6B092FA-7E0C-405E-A4E4-5CBDB2FF6C72}" type="presOf" srcId="{1E05C2C5-8133-4AE0-922E-A7F73C6E8575}" destId="{1A8D9217-0B68-4063-A437-60E54E47B240}" srcOrd="0" destOrd="0" presId="urn:microsoft.com/office/officeart/2005/8/layout/chevron2"/>
    <dgm:cxn modelId="{DCF03542-1EE8-4A85-AD60-274214A6F315}" type="presOf" srcId="{7E8652A5-E316-4B3B-A401-54C3AFBEB8DC}" destId="{1A8D9217-0B68-4063-A437-60E54E47B240}" srcOrd="0" destOrd="1" presId="urn:microsoft.com/office/officeart/2005/8/layout/chevron2"/>
    <dgm:cxn modelId="{0092098F-9ED1-463A-85D9-67A04D9B77C0}" type="presOf" srcId="{6948A7FF-C38A-42F2-93C6-15E67CD683F5}" destId="{AA7D582E-B82E-4A58-9CEA-E0B5AC8DD7C6}" srcOrd="0" destOrd="1" presId="urn:microsoft.com/office/officeart/2005/8/layout/chevron2"/>
    <dgm:cxn modelId="{D1005FD0-1F68-4BD4-AF53-35FACAB2DD99}" srcId="{80281643-2BB9-450E-829D-CB8D2A9FAF9A}" destId="{141C28BE-5E93-459F-AD9F-1953BC2675EA}" srcOrd="0" destOrd="0" parTransId="{9DAE0D7D-073C-4C27-918D-37304D1125C1}" sibTransId="{8BF21296-E42F-4156-A25C-344021C141BC}"/>
    <dgm:cxn modelId="{B9D2892B-5601-4F7A-A3E9-E56C6C0786E4}" type="presOf" srcId="{141C28BE-5E93-459F-AD9F-1953BC2675EA}" destId="{FF286F70-5E50-45E2-83A1-671FCE0F9F7B}" srcOrd="0" destOrd="0" presId="urn:microsoft.com/office/officeart/2005/8/layout/chevron2"/>
    <dgm:cxn modelId="{97DDCEE9-D8F2-4C6B-94F4-2130C7542D4B}" srcId="{05F41C82-41EB-4376-AA0B-38050B4DB3BC}" destId="{10D2FC98-CBF7-45A9-99AF-54F5C1419D2D}" srcOrd="3" destOrd="0" parTransId="{3009C681-A611-42A7-A51D-D58C6A41E1B4}" sibTransId="{FACB1144-32B5-448D-A6BC-418927B484AF}"/>
    <dgm:cxn modelId="{1F23A747-E2CD-4647-A81C-51F73452A164}" srcId="{05F41C82-41EB-4376-AA0B-38050B4DB3BC}" destId="{1E05C2C5-8133-4AE0-922E-A7F73C6E8575}" srcOrd="0" destOrd="0" parTransId="{A3AF5FA2-4494-412F-9457-0FA9D2F977A4}" sibTransId="{8B687EB8-EB87-4488-B7BF-1BB77F024A79}"/>
    <dgm:cxn modelId="{4BF81F09-ED39-486B-8FEA-08BF97C0310E}" type="presOf" srcId="{9F368CFB-9613-4827-B69C-569B32059B7A}" destId="{AA7D582E-B82E-4A58-9CEA-E0B5AC8DD7C6}" srcOrd="0" destOrd="0" presId="urn:microsoft.com/office/officeart/2005/8/layout/chevron2"/>
    <dgm:cxn modelId="{B3CD05F1-67A9-4691-A5FE-952C91A024B4}" type="presOf" srcId="{38E0F5DB-2D97-4DE0-B5FC-DDB5EC3C8C4D}" destId="{1A8D9217-0B68-4063-A437-60E54E47B240}" srcOrd="0" destOrd="4" presId="urn:microsoft.com/office/officeart/2005/8/layout/chevron2"/>
    <dgm:cxn modelId="{74E6DEE5-5AF5-448C-A18B-4F8D46F7C904}" type="presOf" srcId="{DD489B92-66B7-451F-8C8F-8E44D1175886}" destId="{166A481B-2EED-4678-9368-1507B322B402}" srcOrd="0" destOrd="0" presId="urn:microsoft.com/office/officeart/2005/8/layout/chevron2"/>
    <dgm:cxn modelId="{A291E377-BBB5-4397-9B60-CE26059C2D14}" type="presParOf" srcId="{166A481B-2EED-4678-9368-1507B322B402}" destId="{82252E03-0AFC-4E38-A96A-1BB9BDFAF089}" srcOrd="0" destOrd="0" presId="urn:microsoft.com/office/officeart/2005/8/layout/chevron2"/>
    <dgm:cxn modelId="{7555657A-97ED-4646-8880-557067D1E058}" type="presParOf" srcId="{82252E03-0AFC-4E38-A96A-1BB9BDFAF089}" destId="{A4C4BA7C-E6D0-4E4C-AAB2-1B6E38ABA7FD}" srcOrd="0" destOrd="0" presId="urn:microsoft.com/office/officeart/2005/8/layout/chevron2"/>
    <dgm:cxn modelId="{6A627F53-C383-4E7A-9CE2-E40FF81FF695}" type="presParOf" srcId="{82252E03-0AFC-4E38-A96A-1BB9BDFAF089}" destId="{FF286F70-5E50-45E2-83A1-671FCE0F9F7B}" srcOrd="1" destOrd="0" presId="urn:microsoft.com/office/officeart/2005/8/layout/chevron2"/>
    <dgm:cxn modelId="{13F6CD54-892D-4C5E-8DE8-EC0744732191}" type="presParOf" srcId="{166A481B-2EED-4678-9368-1507B322B402}" destId="{1977A1F4-2F67-4771-A1DB-B54050F0E665}" srcOrd="1" destOrd="0" presId="urn:microsoft.com/office/officeart/2005/8/layout/chevron2"/>
    <dgm:cxn modelId="{66E0BB9C-DE3A-43BD-A281-84A60DE343AB}" type="presParOf" srcId="{166A481B-2EED-4678-9368-1507B322B402}" destId="{13BC24AD-7745-4DEF-8198-68F792108AC5}" srcOrd="2" destOrd="0" presId="urn:microsoft.com/office/officeart/2005/8/layout/chevron2"/>
    <dgm:cxn modelId="{04D5A8FB-1498-4F31-8B8A-ABBDE3D0029E}" type="presParOf" srcId="{13BC24AD-7745-4DEF-8198-68F792108AC5}" destId="{C7D26F62-86E0-469F-BD9F-A93D77697C23}" srcOrd="0" destOrd="0" presId="urn:microsoft.com/office/officeart/2005/8/layout/chevron2"/>
    <dgm:cxn modelId="{306E8709-B004-45A3-BB62-10C1B3188EB6}" type="presParOf" srcId="{13BC24AD-7745-4DEF-8198-68F792108AC5}" destId="{AA7D582E-B82E-4A58-9CEA-E0B5AC8DD7C6}" srcOrd="1" destOrd="0" presId="urn:microsoft.com/office/officeart/2005/8/layout/chevron2"/>
    <dgm:cxn modelId="{0B468B55-21F0-4E4B-8C88-0428077D6822}" type="presParOf" srcId="{166A481B-2EED-4678-9368-1507B322B402}" destId="{C3E2FC71-8515-4B9C-BE12-9667A1CE104C}" srcOrd="3" destOrd="0" presId="urn:microsoft.com/office/officeart/2005/8/layout/chevron2"/>
    <dgm:cxn modelId="{73830886-8441-4DCA-A0C4-534FF4E485BC}" type="presParOf" srcId="{166A481B-2EED-4678-9368-1507B322B402}" destId="{27DFC0D4-0FE5-4793-BBA7-43E1131225C2}" srcOrd="4" destOrd="0" presId="urn:microsoft.com/office/officeart/2005/8/layout/chevron2"/>
    <dgm:cxn modelId="{7763E1B9-E337-4541-8594-13EDFC4B8E41}" type="presParOf" srcId="{27DFC0D4-0FE5-4793-BBA7-43E1131225C2}" destId="{17184FAE-0F87-42F0-926D-7710DA028EEB}" srcOrd="0" destOrd="0" presId="urn:microsoft.com/office/officeart/2005/8/layout/chevron2"/>
    <dgm:cxn modelId="{9884D4CA-80CA-434C-969F-5477E2A71E61}" type="presParOf" srcId="{27DFC0D4-0FE5-4793-BBA7-43E1131225C2}" destId="{1A8D9217-0B68-4063-A437-60E54E47B24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D489B92-66B7-451F-8C8F-8E44D1175886}" type="doc">
      <dgm:prSet loTypeId="urn:microsoft.com/office/officeart/2005/8/layout/chevron2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80281643-2BB9-450E-829D-CB8D2A9FAF9A}">
      <dgm:prSet phldrT="[Text]" custT="1"/>
      <dgm:spPr>
        <a:solidFill>
          <a:schemeClr val="accent2">
            <a:lumMod val="60000"/>
            <a:lumOff val="40000"/>
            <a:alpha val="90000"/>
          </a:schemeClr>
        </a:solidFill>
        <a:ln>
          <a:noFill/>
        </a:ln>
      </dgm:spPr>
      <dgm:t>
        <a:bodyPr/>
        <a:lstStyle/>
        <a:p>
          <a:r>
            <a:rPr lang="en-GB" sz="1800" b="1" dirty="0" smtClean="0"/>
            <a:t>Security</a:t>
          </a:r>
          <a:endParaRPr lang="en-US" sz="1800" b="1" dirty="0"/>
        </a:p>
      </dgm:t>
    </dgm:pt>
    <dgm:pt modelId="{E7BB699F-1436-4102-AB65-57811F5343A1}" type="parTrans" cxnId="{33F187C2-BF8C-4109-9895-D6CF0C0D2C53}">
      <dgm:prSet/>
      <dgm:spPr/>
      <dgm:t>
        <a:bodyPr/>
        <a:lstStyle/>
        <a:p>
          <a:endParaRPr lang="en-US" sz="18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090E134E-4EC1-471B-A8E2-94123CD16C6D}" type="sibTrans" cxnId="{33F187C2-BF8C-4109-9895-D6CF0C0D2C53}">
      <dgm:prSet/>
      <dgm:spPr/>
      <dgm:t>
        <a:bodyPr/>
        <a:lstStyle/>
        <a:p>
          <a:endParaRPr lang="en-US" sz="18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141C28BE-5E93-459F-AD9F-1953BC2675EA}">
      <dgm:prSet phldrT="[Text]" custT="1"/>
      <dgm:spPr>
        <a:solidFill>
          <a:schemeClr val="accent2">
            <a:lumMod val="20000"/>
            <a:lumOff val="80000"/>
            <a:alpha val="18000"/>
          </a:schemeClr>
        </a:solidFill>
        <a:ln>
          <a:noFill/>
        </a:ln>
      </dgm:spPr>
      <dgm:t>
        <a:bodyPr/>
        <a:lstStyle/>
        <a:p>
          <a:r>
            <a:rPr lang="en-GB" sz="1600" b="1" dirty="0" smtClean="0"/>
            <a:t>Contribute to adequate level of  reserves , satisfy reinsurance requirements, and guarantee solvency and future stability.</a:t>
          </a:r>
          <a:endParaRPr lang="en-US" sz="16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9DAE0D7D-073C-4C27-918D-37304D1125C1}" type="parTrans" cxnId="{D1005FD0-1F68-4BD4-AF53-35FACAB2DD99}">
      <dgm:prSet/>
      <dgm:spPr/>
      <dgm:t>
        <a:bodyPr/>
        <a:lstStyle/>
        <a:p>
          <a:endParaRPr lang="en-US" sz="18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8BF21296-E42F-4156-A25C-344021C141BC}" type="sibTrans" cxnId="{D1005FD0-1F68-4BD4-AF53-35FACAB2DD99}">
      <dgm:prSet/>
      <dgm:spPr/>
      <dgm:t>
        <a:bodyPr/>
        <a:lstStyle/>
        <a:p>
          <a:endParaRPr lang="en-US" sz="18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8E0ACCB3-4FE3-4E2B-8E5E-22A7FA5C804F}">
      <dgm:prSet phldrT="[Text]" custT="1"/>
      <dgm:spPr>
        <a:solidFill>
          <a:schemeClr val="accent6">
            <a:lumMod val="75000"/>
            <a:alpha val="70000"/>
          </a:schemeClr>
        </a:solidFill>
        <a:ln>
          <a:noFill/>
        </a:ln>
      </dgm:spPr>
      <dgm:t>
        <a:bodyPr/>
        <a:lstStyle/>
        <a:p>
          <a:endParaRPr lang="en-GB" sz="1800" b="1" dirty="0" smtClean="0"/>
        </a:p>
        <a:p>
          <a:r>
            <a:rPr lang="en-GB" sz="1800" b="1" dirty="0" smtClean="0"/>
            <a:t>Operational</a:t>
          </a:r>
          <a:endParaRPr lang="en-GB" sz="1400" b="1" dirty="0" smtClean="0"/>
        </a:p>
        <a:p>
          <a:r>
            <a:rPr lang="en-GB" sz="1800" b="1" dirty="0" smtClean="0"/>
            <a:t> </a:t>
          </a:r>
          <a:endParaRPr lang="en-US" sz="1800" b="1" dirty="0"/>
        </a:p>
      </dgm:t>
    </dgm:pt>
    <dgm:pt modelId="{D121D77F-DB4C-462A-8D9B-9698EE5138C5}" type="parTrans" cxnId="{C69F36C5-69AD-4E47-9EDA-A08C0FE29191}">
      <dgm:prSet/>
      <dgm:spPr/>
      <dgm:t>
        <a:bodyPr/>
        <a:lstStyle/>
        <a:p>
          <a:endParaRPr lang="en-US" sz="18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057BE233-7A6E-48CD-8D82-41D9EB9CB99C}" type="sibTrans" cxnId="{C69F36C5-69AD-4E47-9EDA-A08C0FE29191}">
      <dgm:prSet/>
      <dgm:spPr/>
      <dgm:t>
        <a:bodyPr/>
        <a:lstStyle/>
        <a:p>
          <a:endParaRPr lang="en-US" sz="18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9F368CFB-9613-4827-B69C-569B32059B7A}">
      <dgm:prSet phldrT="[Text]" custT="1"/>
      <dgm:spPr>
        <a:solidFill>
          <a:schemeClr val="accent2">
            <a:lumMod val="20000"/>
            <a:lumOff val="80000"/>
            <a:alpha val="18000"/>
          </a:schemeClr>
        </a:solidFill>
        <a:ln>
          <a:noFill/>
        </a:ln>
      </dgm:spPr>
      <dgm:t>
        <a:bodyPr/>
        <a:lstStyle/>
        <a:p>
          <a:r>
            <a:rPr lang="en-GB" sz="16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Generate profit, market share and market position for insurer considering changes in environment.</a:t>
          </a:r>
          <a:endParaRPr lang="en-US" sz="16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B5646F35-79D7-4BBE-916A-49F32E7682A7}" type="parTrans" cxnId="{E917C473-2BDA-47A1-84CF-DC1C024A5AF1}">
      <dgm:prSet/>
      <dgm:spPr/>
      <dgm:t>
        <a:bodyPr/>
        <a:lstStyle/>
        <a:p>
          <a:endParaRPr lang="en-US" sz="18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04B7E245-F4AB-4B07-B4F7-ACAF3CB50D1A}" type="sibTrans" cxnId="{E917C473-2BDA-47A1-84CF-DC1C024A5AF1}">
      <dgm:prSet/>
      <dgm:spPr/>
      <dgm:t>
        <a:bodyPr/>
        <a:lstStyle/>
        <a:p>
          <a:endParaRPr lang="en-US" sz="18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05F41C82-41EB-4376-AA0B-38050B4DB3BC}">
      <dgm:prSet phldrT="[Text]" custT="1"/>
      <dgm:spPr>
        <a:solidFill>
          <a:schemeClr val="accent3">
            <a:lumMod val="75000"/>
          </a:schemeClr>
        </a:solidFill>
        <a:ln>
          <a:solidFill>
            <a:schemeClr val="bg1">
              <a:lumMod val="95000"/>
              <a:alpha val="50000"/>
            </a:schemeClr>
          </a:solidFill>
        </a:ln>
      </dgm:spPr>
      <dgm:t>
        <a:bodyPr/>
        <a:lstStyle/>
        <a:p>
          <a:r>
            <a:rPr lang="en-GB" sz="1800" b="1" dirty="0" smtClean="0"/>
            <a:t>Consumer’s satisfaction</a:t>
          </a:r>
          <a:endParaRPr lang="en-US" sz="1800" b="1" dirty="0"/>
        </a:p>
      </dgm:t>
    </dgm:pt>
    <dgm:pt modelId="{CB28EC59-4B1A-428F-9758-FE586E5BFE59}" type="parTrans" cxnId="{A2C6F848-5822-4FCF-8099-F0A4C57C6D65}">
      <dgm:prSet/>
      <dgm:spPr/>
      <dgm:t>
        <a:bodyPr/>
        <a:lstStyle/>
        <a:p>
          <a:endParaRPr lang="en-US" sz="18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DBAD3507-577D-4250-87FD-311F09552B6D}" type="sibTrans" cxnId="{A2C6F848-5822-4FCF-8099-F0A4C57C6D65}">
      <dgm:prSet/>
      <dgm:spPr/>
      <dgm:t>
        <a:bodyPr/>
        <a:lstStyle/>
        <a:p>
          <a:endParaRPr lang="en-US" sz="180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1E05C2C5-8133-4AE0-922E-A7F73C6E8575}">
      <dgm:prSet phldrT="[Text]" custT="1"/>
      <dgm:spPr>
        <a:solidFill>
          <a:schemeClr val="accent2">
            <a:lumMod val="20000"/>
            <a:lumOff val="80000"/>
            <a:alpha val="18000"/>
          </a:schemeClr>
        </a:solidFill>
        <a:ln>
          <a:noFill/>
        </a:ln>
      </dgm:spPr>
      <dgm:t>
        <a:bodyPr/>
        <a:lstStyle/>
        <a:p>
          <a:r>
            <a:rPr lang="en-GB" sz="1600" b="1" i="0" dirty="0" smtClean="0">
              <a:solidFill>
                <a:schemeClr val="tx1">
                  <a:lumMod val="95000"/>
                  <a:lumOff val="5000"/>
                </a:schemeClr>
              </a:solidFill>
            </a:rPr>
            <a:t>Provide clients with prices based on their risks -  ensure affordability of premiums and quick payments of claims to third parties.</a:t>
          </a:r>
          <a:endParaRPr lang="en-US" sz="1600" b="1" i="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A3AF5FA2-4494-412F-9457-0FA9D2F977A4}" type="parTrans" cxnId="{1F23A747-E2CD-4647-A81C-51F73452A164}">
      <dgm:prSet/>
      <dgm:spPr/>
      <dgm:t>
        <a:bodyPr/>
        <a:lstStyle/>
        <a:p>
          <a:endParaRPr lang="en-US"/>
        </a:p>
      </dgm:t>
    </dgm:pt>
    <dgm:pt modelId="{8B687EB8-EB87-4488-B7BF-1BB77F024A79}" type="sibTrans" cxnId="{1F23A747-E2CD-4647-A81C-51F73452A164}">
      <dgm:prSet/>
      <dgm:spPr/>
      <dgm:t>
        <a:bodyPr/>
        <a:lstStyle/>
        <a:p>
          <a:endParaRPr lang="en-US"/>
        </a:p>
      </dgm:t>
    </dgm:pt>
    <dgm:pt modelId="{166A481B-2EED-4678-9368-1507B322B402}" type="pres">
      <dgm:prSet presAssocID="{DD489B92-66B7-451F-8C8F-8E44D117588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252E03-0AFC-4E38-A96A-1BB9BDFAF089}" type="pres">
      <dgm:prSet presAssocID="{80281643-2BB9-450E-829D-CB8D2A9FAF9A}" presName="composite" presStyleCnt="0"/>
      <dgm:spPr/>
      <dgm:t>
        <a:bodyPr/>
        <a:lstStyle/>
        <a:p>
          <a:endParaRPr lang="en-US"/>
        </a:p>
      </dgm:t>
    </dgm:pt>
    <dgm:pt modelId="{A4C4BA7C-E6D0-4E4C-AAB2-1B6E38ABA7FD}" type="pres">
      <dgm:prSet presAssocID="{80281643-2BB9-450E-829D-CB8D2A9FAF9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286F70-5E50-45E2-83A1-671FCE0F9F7B}" type="pres">
      <dgm:prSet presAssocID="{80281643-2BB9-450E-829D-CB8D2A9FAF9A}" presName="descendantText" presStyleLbl="alignAcc1" presStyleIdx="0" presStyleCnt="3" custLinFactNeighborX="385" custLinFactNeighborY="16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77A1F4-2F67-4771-A1DB-B54050F0E665}" type="pres">
      <dgm:prSet presAssocID="{090E134E-4EC1-471B-A8E2-94123CD16C6D}" presName="sp" presStyleCnt="0"/>
      <dgm:spPr/>
      <dgm:t>
        <a:bodyPr/>
        <a:lstStyle/>
        <a:p>
          <a:endParaRPr lang="en-US"/>
        </a:p>
      </dgm:t>
    </dgm:pt>
    <dgm:pt modelId="{13BC24AD-7745-4DEF-8198-68F792108AC5}" type="pres">
      <dgm:prSet presAssocID="{8E0ACCB3-4FE3-4E2B-8E5E-22A7FA5C804F}" presName="composite" presStyleCnt="0"/>
      <dgm:spPr/>
      <dgm:t>
        <a:bodyPr/>
        <a:lstStyle/>
        <a:p>
          <a:endParaRPr lang="en-US"/>
        </a:p>
      </dgm:t>
    </dgm:pt>
    <dgm:pt modelId="{C7D26F62-86E0-469F-BD9F-A93D77697C23}" type="pres">
      <dgm:prSet presAssocID="{8E0ACCB3-4FE3-4E2B-8E5E-22A7FA5C804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7D582E-B82E-4A58-9CEA-E0B5AC8DD7C6}" type="pres">
      <dgm:prSet presAssocID="{8E0ACCB3-4FE3-4E2B-8E5E-22A7FA5C804F}" presName="descendantText" presStyleLbl="alignAcc1" presStyleIdx="1" presStyleCnt="3" custScaleY="110606" custLinFactNeighborX="385" custLinFactNeighborY="19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E2FC71-8515-4B9C-BE12-9667A1CE104C}" type="pres">
      <dgm:prSet presAssocID="{057BE233-7A6E-48CD-8D82-41D9EB9CB99C}" presName="sp" presStyleCnt="0"/>
      <dgm:spPr/>
      <dgm:t>
        <a:bodyPr/>
        <a:lstStyle/>
        <a:p>
          <a:endParaRPr lang="en-US"/>
        </a:p>
      </dgm:t>
    </dgm:pt>
    <dgm:pt modelId="{27DFC0D4-0FE5-4793-BBA7-43E1131225C2}" type="pres">
      <dgm:prSet presAssocID="{05F41C82-41EB-4376-AA0B-38050B4DB3BC}" presName="composite" presStyleCnt="0"/>
      <dgm:spPr/>
      <dgm:t>
        <a:bodyPr/>
        <a:lstStyle/>
        <a:p>
          <a:endParaRPr lang="en-US"/>
        </a:p>
      </dgm:t>
    </dgm:pt>
    <dgm:pt modelId="{17184FAE-0F87-42F0-926D-7710DA028EEB}" type="pres">
      <dgm:prSet presAssocID="{05F41C82-41EB-4376-AA0B-38050B4DB3BC}" presName="parentText" presStyleLbl="alignNode1" presStyleIdx="2" presStyleCnt="3" custLinFactNeighborX="-117" custLinFactNeighborY="146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8D9217-0B68-4063-A437-60E54E47B240}" type="pres">
      <dgm:prSet presAssocID="{05F41C82-41EB-4376-AA0B-38050B4DB3BC}" presName="descendantText" presStyleLbl="alignAcc1" presStyleIdx="2" presStyleCnt="3" custScaleY="88894" custLinFactNeighborX="363" custLinFactNeighborY="42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839969C-9239-4B63-9581-80A085CF5A48}" type="presOf" srcId="{141C28BE-5E93-459F-AD9F-1953BC2675EA}" destId="{FF286F70-5E50-45E2-83A1-671FCE0F9F7B}" srcOrd="0" destOrd="0" presId="urn:microsoft.com/office/officeart/2005/8/layout/chevron2"/>
    <dgm:cxn modelId="{428C6158-3820-4DEC-980B-B661D31932C0}" type="presOf" srcId="{8E0ACCB3-4FE3-4E2B-8E5E-22A7FA5C804F}" destId="{C7D26F62-86E0-469F-BD9F-A93D77697C23}" srcOrd="0" destOrd="0" presId="urn:microsoft.com/office/officeart/2005/8/layout/chevron2"/>
    <dgm:cxn modelId="{C69F36C5-69AD-4E47-9EDA-A08C0FE29191}" srcId="{DD489B92-66B7-451F-8C8F-8E44D1175886}" destId="{8E0ACCB3-4FE3-4E2B-8E5E-22A7FA5C804F}" srcOrd="1" destOrd="0" parTransId="{D121D77F-DB4C-462A-8D9B-9698EE5138C5}" sibTransId="{057BE233-7A6E-48CD-8D82-41D9EB9CB99C}"/>
    <dgm:cxn modelId="{F29C4D66-B094-49BB-8BDC-CB26DEBF93A7}" type="presOf" srcId="{80281643-2BB9-450E-829D-CB8D2A9FAF9A}" destId="{A4C4BA7C-E6D0-4E4C-AAB2-1B6E38ABA7FD}" srcOrd="0" destOrd="0" presId="urn:microsoft.com/office/officeart/2005/8/layout/chevron2"/>
    <dgm:cxn modelId="{B4DAC27C-6F66-4ED6-9249-E8A53C17AC7E}" type="presOf" srcId="{05F41C82-41EB-4376-AA0B-38050B4DB3BC}" destId="{17184FAE-0F87-42F0-926D-7710DA028EEB}" srcOrd="0" destOrd="0" presId="urn:microsoft.com/office/officeart/2005/8/layout/chevron2"/>
    <dgm:cxn modelId="{193D33B2-9281-4270-B143-162A23A94206}" type="presOf" srcId="{9F368CFB-9613-4827-B69C-569B32059B7A}" destId="{AA7D582E-B82E-4A58-9CEA-E0B5AC8DD7C6}" srcOrd="0" destOrd="0" presId="urn:microsoft.com/office/officeart/2005/8/layout/chevron2"/>
    <dgm:cxn modelId="{33F187C2-BF8C-4109-9895-D6CF0C0D2C53}" srcId="{DD489B92-66B7-451F-8C8F-8E44D1175886}" destId="{80281643-2BB9-450E-829D-CB8D2A9FAF9A}" srcOrd="0" destOrd="0" parTransId="{E7BB699F-1436-4102-AB65-57811F5343A1}" sibTransId="{090E134E-4EC1-471B-A8E2-94123CD16C6D}"/>
    <dgm:cxn modelId="{84587F5D-17EC-4674-A048-2DFE4B1A4808}" type="presOf" srcId="{1E05C2C5-8133-4AE0-922E-A7F73C6E8575}" destId="{1A8D9217-0B68-4063-A437-60E54E47B240}" srcOrd="0" destOrd="0" presId="urn:microsoft.com/office/officeart/2005/8/layout/chevron2"/>
    <dgm:cxn modelId="{A2C6F848-5822-4FCF-8099-F0A4C57C6D65}" srcId="{DD489B92-66B7-451F-8C8F-8E44D1175886}" destId="{05F41C82-41EB-4376-AA0B-38050B4DB3BC}" srcOrd="2" destOrd="0" parTransId="{CB28EC59-4B1A-428F-9758-FE586E5BFE59}" sibTransId="{DBAD3507-577D-4250-87FD-311F09552B6D}"/>
    <dgm:cxn modelId="{E917C473-2BDA-47A1-84CF-DC1C024A5AF1}" srcId="{8E0ACCB3-4FE3-4E2B-8E5E-22A7FA5C804F}" destId="{9F368CFB-9613-4827-B69C-569B32059B7A}" srcOrd="0" destOrd="0" parTransId="{B5646F35-79D7-4BBE-916A-49F32E7682A7}" sibTransId="{04B7E245-F4AB-4B07-B4F7-ACAF3CB50D1A}"/>
    <dgm:cxn modelId="{D1005FD0-1F68-4BD4-AF53-35FACAB2DD99}" srcId="{80281643-2BB9-450E-829D-CB8D2A9FAF9A}" destId="{141C28BE-5E93-459F-AD9F-1953BC2675EA}" srcOrd="0" destOrd="0" parTransId="{9DAE0D7D-073C-4C27-918D-37304D1125C1}" sibTransId="{8BF21296-E42F-4156-A25C-344021C141BC}"/>
    <dgm:cxn modelId="{1F23A747-E2CD-4647-A81C-51F73452A164}" srcId="{05F41C82-41EB-4376-AA0B-38050B4DB3BC}" destId="{1E05C2C5-8133-4AE0-922E-A7F73C6E8575}" srcOrd="0" destOrd="0" parTransId="{A3AF5FA2-4494-412F-9457-0FA9D2F977A4}" sibTransId="{8B687EB8-EB87-4488-B7BF-1BB77F024A79}"/>
    <dgm:cxn modelId="{DE8EB760-A1A6-42E1-822B-4A79AF906FE2}" type="presOf" srcId="{DD489B92-66B7-451F-8C8F-8E44D1175886}" destId="{166A481B-2EED-4678-9368-1507B322B402}" srcOrd="0" destOrd="0" presId="urn:microsoft.com/office/officeart/2005/8/layout/chevron2"/>
    <dgm:cxn modelId="{2F78818B-41A6-4482-AC4F-7ED8EC042D3F}" type="presParOf" srcId="{166A481B-2EED-4678-9368-1507B322B402}" destId="{82252E03-0AFC-4E38-A96A-1BB9BDFAF089}" srcOrd="0" destOrd="0" presId="urn:microsoft.com/office/officeart/2005/8/layout/chevron2"/>
    <dgm:cxn modelId="{9B9240CC-D0D4-45D1-8159-9C41DBDEB198}" type="presParOf" srcId="{82252E03-0AFC-4E38-A96A-1BB9BDFAF089}" destId="{A4C4BA7C-E6D0-4E4C-AAB2-1B6E38ABA7FD}" srcOrd="0" destOrd="0" presId="urn:microsoft.com/office/officeart/2005/8/layout/chevron2"/>
    <dgm:cxn modelId="{B8AA0F55-E9DE-43A0-A1A2-EA6D664B43F3}" type="presParOf" srcId="{82252E03-0AFC-4E38-A96A-1BB9BDFAF089}" destId="{FF286F70-5E50-45E2-83A1-671FCE0F9F7B}" srcOrd="1" destOrd="0" presId="urn:microsoft.com/office/officeart/2005/8/layout/chevron2"/>
    <dgm:cxn modelId="{AA93D83F-5045-4080-80C0-09B187796CE8}" type="presParOf" srcId="{166A481B-2EED-4678-9368-1507B322B402}" destId="{1977A1F4-2F67-4771-A1DB-B54050F0E665}" srcOrd="1" destOrd="0" presId="urn:microsoft.com/office/officeart/2005/8/layout/chevron2"/>
    <dgm:cxn modelId="{F06ACA2D-E5EA-46FA-B562-34088E3DB2D2}" type="presParOf" srcId="{166A481B-2EED-4678-9368-1507B322B402}" destId="{13BC24AD-7745-4DEF-8198-68F792108AC5}" srcOrd="2" destOrd="0" presId="urn:microsoft.com/office/officeart/2005/8/layout/chevron2"/>
    <dgm:cxn modelId="{FAEE6452-3235-40B7-97EC-E720B0E08B21}" type="presParOf" srcId="{13BC24AD-7745-4DEF-8198-68F792108AC5}" destId="{C7D26F62-86E0-469F-BD9F-A93D77697C23}" srcOrd="0" destOrd="0" presId="urn:microsoft.com/office/officeart/2005/8/layout/chevron2"/>
    <dgm:cxn modelId="{038F4A13-C385-4531-996E-61568DCF24D2}" type="presParOf" srcId="{13BC24AD-7745-4DEF-8198-68F792108AC5}" destId="{AA7D582E-B82E-4A58-9CEA-E0B5AC8DD7C6}" srcOrd="1" destOrd="0" presId="urn:microsoft.com/office/officeart/2005/8/layout/chevron2"/>
    <dgm:cxn modelId="{CE253B1B-5D51-40B6-ABB6-E04A3474447F}" type="presParOf" srcId="{166A481B-2EED-4678-9368-1507B322B402}" destId="{C3E2FC71-8515-4B9C-BE12-9667A1CE104C}" srcOrd="3" destOrd="0" presId="urn:microsoft.com/office/officeart/2005/8/layout/chevron2"/>
    <dgm:cxn modelId="{A6D5F9F0-CD01-4049-AEE7-EB06AB651336}" type="presParOf" srcId="{166A481B-2EED-4678-9368-1507B322B402}" destId="{27DFC0D4-0FE5-4793-BBA7-43E1131225C2}" srcOrd="4" destOrd="0" presId="urn:microsoft.com/office/officeart/2005/8/layout/chevron2"/>
    <dgm:cxn modelId="{8B52CE67-2C85-4EBA-8CB1-FEA9027EBFBD}" type="presParOf" srcId="{27DFC0D4-0FE5-4793-BBA7-43E1131225C2}" destId="{17184FAE-0F87-42F0-926D-7710DA028EEB}" srcOrd="0" destOrd="0" presId="urn:microsoft.com/office/officeart/2005/8/layout/chevron2"/>
    <dgm:cxn modelId="{CBD906B5-DF00-42AF-9D58-B4D32D136FC8}" type="presParOf" srcId="{27DFC0D4-0FE5-4793-BBA7-43E1131225C2}" destId="{1A8D9217-0B68-4063-A437-60E54E47B24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5F09C11-9BEE-4425-BAEA-C5F032697FA6}" type="doc">
      <dgm:prSet loTypeId="urn:microsoft.com/office/officeart/2005/8/layout/hList3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D350B22D-C7B5-4B01-9354-597EA33D113D}">
      <dgm:prSet phldrT="[Text]" custT="1"/>
      <dgm:spPr>
        <a:solidFill>
          <a:schemeClr val="accent2">
            <a:lumMod val="20000"/>
            <a:lumOff val="80000"/>
            <a:alpha val="32000"/>
          </a:schemeClr>
        </a:solidFill>
      </dgm:spPr>
      <dgm:t>
        <a:bodyPr/>
        <a:lstStyle/>
        <a:p>
          <a:r>
            <a:rPr lang="en-GB" sz="1400" b="1" dirty="0" smtClean="0">
              <a:solidFill>
                <a:schemeClr val="tx1"/>
              </a:solidFill>
            </a:rPr>
            <a:t>Objective</a:t>
          </a:r>
          <a:endParaRPr lang="en-US" sz="1400" b="1" dirty="0">
            <a:solidFill>
              <a:schemeClr val="tx1"/>
            </a:solidFill>
          </a:endParaRPr>
        </a:p>
      </dgm:t>
    </dgm:pt>
    <dgm:pt modelId="{63DEA4A6-8464-4554-9B08-2ADC7B38A1DD}" type="parTrans" cxnId="{75A1D2DC-EDE0-4ABE-A627-7154C4006130}">
      <dgm:prSet/>
      <dgm:spPr/>
      <dgm:t>
        <a:bodyPr/>
        <a:lstStyle/>
        <a:p>
          <a:endParaRPr lang="en-US" sz="1400" b="1">
            <a:solidFill>
              <a:schemeClr val="tx1"/>
            </a:solidFill>
          </a:endParaRPr>
        </a:p>
      </dgm:t>
    </dgm:pt>
    <dgm:pt modelId="{63F3DFA1-4F02-498E-9F07-7B0F0CFA05A0}" type="sibTrans" cxnId="{75A1D2DC-EDE0-4ABE-A627-7154C4006130}">
      <dgm:prSet/>
      <dgm:spPr/>
      <dgm:t>
        <a:bodyPr/>
        <a:lstStyle/>
        <a:p>
          <a:endParaRPr lang="en-US" sz="1400" b="1">
            <a:solidFill>
              <a:schemeClr val="tx1"/>
            </a:solidFill>
          </a:endParaRPr>
        </a:p>
      </dgm:t>
    </dgm:pt>
    <dgm:pt modelId="{6A3BA0D7-4990-4203-B788-FA70DC5A0F41}">
      <dgm:prSet phldrT="[Text]" custT="1"/>
      <dgm:spPr/>
      <dgm:t>
        <a:bodyPr/>
        <a:lstStyle/>
        <a:p>
          <a:r>
            <a:rPr lang="en-GB" sz="1400" b="1" dirty="0" smtClean="0">
              <a:solidFill>
                <a:schemeClr val="tx1"/>
              </a:solidFill>
            </a:rPr>
            <a:t>Total risk premiums are sufficient to timely pay claims arising from underlying risks and uninsured!</a:t>
          </a:r>
        </a:p>
      </dgm:t>
    </dgm:pt>
    <dgm:pt modelId="{288B773B-D34F-473F-B910-A3AD76288890}" type="parTrans" cxnId="{E4D11C46-EE1F-4EFB-BE35-5D4E1AC33AA4}">
      <dgm:prSet/>
      <dgm:spPr/>
      <dgm:t>
        <a:bodyPr/>
        <a:lstStyle/>
        <a:p>
          <a:endParaRPr lang="en-US" sz="1400" b="1">
            <a:solidFill>
              <a:schemeClr val="tx1"/>
            </a:solidFill>
          </a:endParaRPr>
        </a:p>
      </dgm:t>
    </dgm:pt>
    <dgm:pt modelId="{7ABF48CD-A924-4D13-8989-9680D32FABF5}" type="sibTrans" cxnId="{E4D11C46-EE1F-4EFB-BE35-5D4E1AC33AA4}">
      <dgm:prSet/>
      <dgm:spPr/>
      <dgm:t>
        <a:bodyPr/>
        <a:lstStyle/>
        <a:p>
          <a:endParaRPr lang="en-US" sz="1400" b="1">
            <a:solidFill>
              <a:schemeClr val="tx1"/>
            </a:solidFill>
          </a:endParaRPr>
        </a:p>
      </dgm:t>
    </dgm:pt>
    <dgm:pt modelId="{EF155487-B383-458D-B179-B0802884BB7A}">
      <dgm:prSet phldrT="[Text]" custT="1"/>
      <dgm:spPr/>
      <dgm:t>
        <a:bodyPr/>
        <a:lstStyle/>
        <a:p>
          <a:r>
            <a:rPr lang="en-GB" sz="1400" b="1" dirty="0" smtClean="0">
              <a:solidFill>
                <a:schemeClr val="tx1"/>
              </a:solidFill>
            </a:rPr>
            <a:t>Same risk premium rate is allocated to risks of similar nature (homogeneity)</a:t>
          </a:r>
          <a:endParaRPr lang="en-US" sz="1400" b="1" dirty="0">
            <a:solidFill>
              <a:schemeClr val="tx1"/>
            </a:solidFill>
          </a:endParaRPr>
        </a:p>
      </dgm:t>
    </dgm:pt>
    <dgm:pt modelId="{4022B445-23DD-404A-95F3-886ACA76EF84}" type="parTrans" cxnId="{FE6983ED-ED36-4D2F-9B8D-EB5EDFF5E7F0}">
      <dgm:prSet/>
      <dgm:spPr/>
      <dgm:t>
        <a:bodyPr/>
        <a:lstStyle/>
        <a:p>
          <a:endParaRPr lang="en-US" sz="1400" b="1">
            <a:solidFill>
              <a:schemeClr val="tx1"/>
            </a:solidFill>
          </a:endParaRPr>
        </a:p>
      </dgm:t>
    </dgm:pt>
    <dgm:pt modelId="{5F5AC429-DF9A-408D-9916-5B9F27712AAA}" type="sibTrans" cxnId="{FE6983ED-ED36-4D2F-9B8D-EB5EDFF5E7F0}">
      <dgm:prSet/>
      <dgm:spPr/>
      <dgm:t>
        <a:bodyPr/>
        <a:lstStyle/>
        <a:p>
          <a:endParaRPr lang="en-US" sz="1400" b="1">
            <a:solidFill>
              <a:schemeClr val="tx1"/>
            </a:solidFill>
          </a:endParaRPr>
        </a:p>
      </dgm:t>
    </dgm:pt>
    <dgm:pt modelId="{E7708E5D-DC79-4F7B-9508-1ED80131904A}">
      <dgm:prSet phldrT="[Text]"/>
      <dgm:spPr/>
      <dgm:t>
        <a:bodyPr/>
        <a:lstStyle/>
        <a:p>
          <a:endParaRPr lang="en-US" sz="1400" b="1" dirty="0">
            <a:solidFill>
              <a:schemeClr val="tx1"/>
            </a:solidFill>
          </a:endParaRPr>
        </a:p>
      </dgm:t>
    </dgm:pt>
    <dgm:pt modelId="{27E9994A-A797-4ACB-86AB-B6F5F3ED2BF0}" type="parTrans" cxnId="{F91ABB72-A9B7-4828-BE64-FC9DF0017666}">
      <dgm:prSet/>
      <dgm:spPr/>
      <dgm:t>
        <a:bodyPr/>
        <a:lstStyle/>
        <a:p>
          <a:endParaRPr lang="en-US" sz="1400" b="1">
            <a:solidFill>
              <a:schemeClr val="tx1"/>
            </a:solidFill>
          </a:endParaRPr>
        </a:p>
      </dgm:t>
    </dgm:pt>
    <dgm:pt modelId="{78BFD65B-593F-447A-B376-4567849B54B4}" type="sibTrans" cxnId="{F91ABB72-A9B7-4828-BE64-FC9DF0017666}">
      <dgm:prSet/>
      <dgm:spPr/>
      <dgm:t>
        <a:bodyPr/>
        <a:lstStyle/>
        <a:p>
          <a:endParaRPr lang="en-US" sz="1400" b="1">
            <a:solidFill>
              <a:schemeClr val="tx1"/>
            </a:solidFill>
          </a:endParaRPr>
        </a:p>
      </dgm:t>
    </dgm:pt>
    <dgm:pt modelId="{EB42F350-24A3-4792-A361-9152233CBFBC}" type="pres">
      <dgm:prSet presAssocID="{15F09C11-9BEE-4425-BAEA-C5F032697FA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0E0F8A2-0367-4B2E-983A-F35D270DEF67}" type="pres">
      <dgm:prSet presAssocID="{D350B22D-C7B5-4B01-9354-597EA33D113D}" presName="roof" presStyleLbl="dkBgShp" presStyleIdx="0" presStyleCnt="2"/>
      <dgm:spPr/>
      <dgm:t>
        <a:bodyPr/>
        <a:lstStyle/>
        <a:p>
          <a:endParaRPr lang="en-US"/>
        </a:p>
      </dgm:t>
    </dgm:pt>
    <dgm:pt modelId="{F70DCCDC-33A8-4199-954D-209F79390137}" type="pres">
      <dgm:prSet presAssocID="{D350B22D-C7B5-4B01-9354-597EA33D113D}" presName="pillars" presStyleCnt="0"/>
      <dgm:spPr/>
    </dgm:pt>
    <dgm:pt modelId="{BE66622B-3802-408B-B0EE-E4D2605DE05D}" type="pres">
      <dgm:prSet presAssocID="{D350B22D-C7B5-4B01-9354-597EA33D113D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72C4E5-4A75-4703-B052-B5BB8BC2006A}" type="pres">
      <dgm:prSet presAssocID="{EF155487-B383-458D-B179-B0802884BB7A}" presName="pillarX" presStyleLbl="node1" presStyleIdx="1" presStyleCnt="2" custScaleX="93869" custLinFactNeighborX="-2551" custLinFactNeighborY="-9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C4343-948C-4027-A07A-F0485A35D50B}" type="pres">
      <dgm:prSet presAssocID="{D350B22D-C7B5-4B01-9354-597EA33D113D}" presName="base" presStyleLbl="dkBgShp" presStyleIdx="1" presStyleCnt="2" custLinFactY="100000" custLinFactNeighborY="169492"/>
      <dgm:spPr>
        <a:solidFill>
          <a:schemeClr val="accent2">
            <a:lumMod val="20000"/>
            <a:lumOff val="80000"/>
            <a:alpha val="15000"/>
          </a:schemeClr>
        </a:solidFill>
      </dgm:spPr>
    </dgm:pt>
  </dgm:ptLst>
  <dgm:cxnLst>
    <dgm:cxn modelId="{3BC064C7-F4EB-4B99-8F45-15CDDF079302}" type="presOf" srcId="{6A3BA0D7-4990-4203-B788-FA70DC5A0F41}" destId="{BE66622B-3802-408B-B0EE-E4D2605DE05D}" srcOrd="0" destOrd="0" presId="urn:microsoft.com/office/officeart/2005/8/layout/hList3"/>
    <dgm:cxn modelId="{E4D11C46-EE1F-4EFB-BE35-5D4E1AC33AA4}" srcId="{D350B22D-C7B5-4B01-9354-597EA33D113D}" destId="{6A3BA0D7-4990-4203-B788-FA70DC5A0F41}" srcOrd="0" destOrd="0" parTransId="{288B773B-D34F-473F-B910-A3AD76288890}" sibTransId="{7ABF48CD-A924-4D13-8989-9680D32FABF5}"/>
    <dgm:cxn modelId="{97FF437B-7BA6-4C4F-874D-5C1A80B2CF2B}" type="presOf" srcId="{EF155487-B383-458D-B179-B0802884BB7A}" destId="{F872C4E5-4A75-4703-B052-B5BB8BC2006A}" srcOrd="0" destOrd="0" presId="urn:microsoft.com/office/officeart/2005/8/layout/hList3"/>
    <dgm:cxn modelId="{75A1D2DC-EDE0-4ABE-A627-7154C4006130}" srcId="{15F09C11-9BEE-4425-BAEA-C5F032697FA6}" destId="{D350B22D-C7B5-4B01-9354-597EA33D113D}" srcOrd="0" destOrd="0" parTransId="{63DEA4A6-8464-4554-9B08-2ADC7B38A1DD}" sibTransId="{63F3DFA1-4F02-498E-9F07-7B0F0CFA05A0}"/>
    <dgm:cxn modelId="{221689E6-F0FD-4BD4-9664-C089A3F787E6}" type="presOf" srcId="{15F09C11-9BEE-4425-BAEA-C5F032697FA6}" destId="{EB42F350-24A3-4792-A361-9152233CBFBC}" srcOrd="0" destOrd="0" presId="urn:microsoft.com/office/officeart/2005/8/layout/hList3"/>
    <dgm:cxn modelId="{A86E7713-27F3-46C8-A670-C5D622125563}" type="presOf" srcId="{D350B22D-C7B5-4B01-9354-597EA33D113D}" destId="{60E0F8A2-0367-4B2E-983A-F35D270DEF67}" srcOrd="0" destOrd="0" presId="urn:microsoft.com/office/officeart/2005/8/layout/hList3"/>
    <dgm:cxn modelId="{FE6983ED-ED36-4D2F-9B8D-EB5EDFF5E7F0}" srcId="{D350B22D-C7B5-4B01-9354-597EA33D113D}" destId="{EF155487-B383-458D-B179-B0802884BB7A}" srcOrd="1" destOrd="0" parTransId="{4022B445-23DD-404A-95F3-886ACA76EF84}" sibTransId="{5F5AC429-DF9A-408D-9916-5B9F27712AAA}"/>
    <dgm:cxn modelId="{F91ABB72-A9B7-4828-BE64-FC9DF0017666}" srcId="{15F09C11-9BEE-4425-BAEA-C5F032697FA6}" destId="{E7708E5D-DC79-4F7B-9508-1ED80131904A}" srcOrd="1" destOrd="0" parTransId="{27E9994A-A797-4ACB-86AB-B6F5F3ED2BF0}" sibTransId="{78BFD65B-593F-447A-B376-4567849B54B4}"/>
    <dgm:cxn modelId="{DFC9C405-5074-4816-B18E-C7932A8F796F}" type="presParOf" srcId="{EB42F350-24A3-4792-A361-9152233CBFBC}" destId="{60E0F8A2-0367-4B2E-983A-F35D270DEF67}" srcOrd="0" destOrd="0" presId="urn:microsoft.com/office/officeart/2005/8/layout/hList3"/>
    <dgm:cxn modelId="{AF773451-37A9-4FD2-AFFF-4E1C2463BD6F}" type="presParOf" srcId="{EB42F350-24A3-4792-A361-9152233CBFBC}" destId="{F70DCCDC-33A8-4199-954D-209F79390137}" srcOrd="1" destOrd="0" presId="urn:microsoft.com/office/officeart/2005/8/layout/hList3"/>
    <dgm:cxn modelId="{D0F38A20-B9BA-4EC9-8EF3-7367C06D9447}" type="presParOf" srcId="{F70DCCDC-33A8-4199-954D-209F79390137}" destId="{BE66622B-3802-408B-B0EE-E4D2605DE05D}" srcOrd="0" destOrd="0" presId="urn:microsoft.com/office/officeart/2005/8/layout/hList3"/>
    <dgm:cxn modelId="{7809F7ED-BD52-4571-970A-1D8531FB06E5}" type="presParOf" srcId="{F70DCCDC-33A8-4199-954D-209F79390137}" destId="{F872C4E5-4A75-4703-B052-B5BB8BC2006A}" srcOrd="1" destOrd="0" presId="urn:microsoft.com/office/officeart/2005/8/layout/hList3"/>
    <dgm:cxn modelId="{81E29D83-C054-4C63-972D-5124D2857721}" type="presParOf" srcId="{EB42F350-24A3-4792-A361-9152233CBFBC}" destId="{671C4343-948C-4027-A07A-F0485A35D50B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584320C-CACE-487E-BDBF-F1077F9BD1AD}" type="doc">
      <dgm:prSet loTypeId="urn:microsoft.com/office/officeart/2005/8/layout/chevron1" loCatId="process" qsTypeId="urn:microsoft.com/office/officeart/2005/8/quickstyle/simple1" qsCatId="simple" csTypeId="urn:microsoft.com/office/officeart/2005/8/colors/accent2_1" csCatId="accent2" phldr="1"/>
      <dgm:spPr/>
    </dgm:pt>
    <dgm:pt modelId="{BE19C717-6FC2-4361-A34E-7BAC4AD66169}">
      <dgm:prSet phldrT="[Text]" custT="1"/>
      <dgm:spPr/>
      <dgm:t>
        <a:bodyPr/>
        <a:lstStyle/>
        <a:p>
          <a:r>
            <a:rPr lang="en-GB" sz="1200" b="1" i="0" smtClean="0"/>
            <a:t>Paid</a:t>
          </a:r>
          <a:endParaRPr lang="en-US" sz="1200" b="1" i="0" dirty="0"/>
        </a:p>
      </dgm:t>
    </dgm:pt>
    <dgm:pt modelId="{CFDE4256-A312-4D56-AD6C-39B8F41ADC92}" type="parTrans" cxnId="{D944228E-B2EF-43FC-A4C0-09AF14747395}">
      <dgm:prSet/>
      <dgm:spPr/>
      <dgm:t>
        <a:bodyPr/>
        <a:lstStyle/>
        <a:p>
          <a:endParaRPr lang="en-US" sz="1200" b="1" i="0"/>
        </a:p>
      </dgm:t>
    </dgm:pt>
    <dgm:pt modelId="{35234A6F-CFF6-4DC7-9EAB-E7C2A9EAD0DA}" type="sibTrans" cxnId="{D944228E-B2EF-43FC-A4C0-09AF14747395}">
      <dgm:prSet/>
      <dgm:spPr/>
      <dgm:t>
        <a:bodyPr/>
        <a:lstStyle/>
        <a:p>
          <a:endParaRPr lang="en-US" sz="1200" b="1" i="0"/>
        </a:p>
      </dgm:t>
    </dgm:pt>
    <dgm:pt modelId="{D53602C8-5149-42B8-B47A-D9306AFE1307}">
      <dgm:prSet phldrT="[Text]" custT="1"/>
      <dgm:spPr/>
      <dgm:t>
        <a:bodyPr/>
        <a:lstStyle/>
        <a:p>
          <a:r>
            <a:rPr lang="en-GB" sz="1200" b="1" i="0" dirty="0" smtClean="0"/>
            <a:t>Reported  but not paid yet (outstanding)</a:t>
          </a:r>
          <a:endParaRPr lang="en-US" sz="1200" b="1" i="0" dirty="0"/>
        </a:p>
      </dgm:t>
    </dgm:pt>
    <dgm:pt modelId="{E084329D-D58D-4488-84D9-F5CF085B4383}" type="parTrans" cxnId="{55328E01-F72A-4AF3-9FB6-6F99D8BFF522}">
      <dgm:prSet/>
      <dgm:spPr/>
      <dgm:t>
        <a:bodyPr/>
        <a:lstStyle/>
        <a:p>
          <a:endParaRPr lang="en-US" sz="1200" b="1" i="0"/>
        </a:p>
      </dgm:t>
    </dgm:pt>
    <dgm:pt modelId="{77694923-8021-4A9A-8AE8-E4C62CB63621}" type="sibTrans" cxnId="{55328E01-F72A-4AF3-9FB6-6F99D8BFF522}">
      <dgm:prSet/>
      <dgm:spPr/>
      <dgm:t>
        <a:bodyPr/>
        <a:lstStyle/>
        <a:p>
          <a:endParaRPr lang="en-US" sz="1200" b="1" i="0"/>
        </a:p>
      </dgm:t>
    </dgm:pt>
    <dgm:pt modelId="{2472DB63-3BAA-49ED-83DE-F025C094E59D}">
      <dgm:prSet phldrT="[Text]" custT="1"/>
      <dgm:spPr/>
      <dgm:t>
        <a:bodyPr/>
        <a:lstStyle/>
        <a:p>
          <a:r>
            <a:rPr lang="en-GB" sz="1200" b="1" i="0" dirty="0" smtClean="0"/>
            <a:t>Incurred but not reported yet (IBNR)</a:t>
          </a:r>
          <a:endParaRPr lang="en-US" sz="1200" b="1" i="0" dirty="0"/>
        </a:p>
      </dgm:t>
    </dgm:pt>
    <dgm:pt modelId="{3E08B6FD-F761-424A-BDBD-94DC7E13E080}" type="parTrans" cxnId="{1224FAAA-7866-465F-805F-E949E5E1E5F8}">
      <dgm:prSet/>
      <dgm:spPr/>
      <dgm:t>
        <a:bodyPr/>
        <a:lstStyle/>
        <a:p>
          <a:endParaRPr lang="en-US" sz="1200" b="1" i="0"/>
        </a:p>
      </dgm:t>
    </dgm:pt>
    <dgm:pt modelId="{E540FAC2-01A7-4022-8A2F-DC3D66676E5B}" type="sibTrans" cxnId="{1224FAAA-7866-465F-805F-E949E5E1E5F8}">
      <dgm:prSet/>
      <dgm:spPr/>
      <dgm:t>
        <a:bodyPr/>
        <a:lstStyle/>
        <a:p>
          <a:endParaRPr lang="en-US" sz="1200" b="1" i="0"/>
        </a:p>
      </dgm:t>
    </dgm:pt>
    <dgm:pt modelId="{8144A3EC-8AAC-40D7-9B9B-181104F231BF}">
      <dgm:prSet phldrT="[Text]" custT="1"/>
      <dgm:spPr/>
      <dgm:t>
        <a:bodyPr/>
        <a:lstStyle/>
        <a:p>
          <a:r>
            <a:rPr lang="en-GB" sz="1200" b="1" i="0" dirty="0" smtClean="0"/>
            <a:t>Can be reopened</a:t>
          </a:r>
          <a:endParaRPr lang="en-US" sz="1200" b="1" i="0" dirty="0"/>
        </a:p>
      </dgm:t>
    </dgm:pt>
    <dgm:pt modelId="{A9D8FB4C-0791-4C99-B08F-8148F27F76D2}" type="parTrans" cxnId="{70713232-6374-42C4-A5D0-4A55A7322A49}">
      <dgm:prSet/>
      <dgm:spPr/>
      <dgm:t>
        <a:bodyPr/>
        <a:lstStyle/>
        <a:p>
          <a:endParaRPr lang="en-US" sz="1200" b="1" i="0"/>
        </a:p>
      </dgm:t>
    </dgm:pt>
    <dgm:pt modelId="{34BD0D43-892E-44BE-8581-707E8AF3BD0F}" type="sibTrans" cxnId="{70713232-6374-42C4-A5D0-4A55A7322A49}">
      <dgm:prSet/>
      <dgm:spPr/>
      <dgm:t>
        <a:bodyPr/>
        <a:lstStyle/>
        <a:p>
          <a:endParaRPr lang="en-US" sz="1200" b="1" i="0"/>
        </a:p>
      </dgm:t>
    </dgm:pt>
    <dgm:pt modelId="{8603871E-BDBF-4923-97CB-409559E843D8}" type="pres">
      <dgm:prSet presAssocID="{4584320C-CACE-487E-BDBF-F1077F9BD1AD}" presName="Name0" presStyleCnt="0">
        <dgm:presLayoutVars>
          <dgm:dir/>
          <dgm:animLvl val="lvl"/>
          <dgm:resizeHandles val="exact"/>
        </dgm:presLayoutVars>
      </dgm:prSet>
      <dgm:spPr/>
    </dgm:pt>
    <dgm:pt modelId="{69816D01-5FD4-40FF-A9AC-32E61E2F2191}" type="pres">
      <dgm:prSet presAssocID="{BE19C717-6FC2-4361-A34E-7BAC4AD66169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073208-1DB6-4501-932C-0674E367BD00}" type="pres">
      <dgm:prSet presAssocID="{35234A6F-CFF6-4DC7-9EAB-E7C2A9EAD0DA}" presName="parTxOnlySpace" presStyleCnt="0"/>
      <dgm:spPr/>
    </dgm:pt>
    <dgm:pt modelId="{3459B9BD-B2A4-4C92-B465-17DEED27CA59}" type="pres">
      <dgm:prSet presAssocID="{D53602C8-5149-42B8-B47A-D9306AFE1307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47D97D-AC41-4143-A0BE-2310E3568917}" type="pres">
      <dgm:prSet presAssocID="{77694923-8021-4A9A-8AE8-E4C62CB63621}" presName="parTxOnlySpace" presStyleCnt="0"/>
      <dgm:spPr/>
    </dgm:pt>
    <dgm:pt modelId="{E91AFDC6-D0E3-49F9-9599-BD6288233DA3}" type="pres">
      <dgm:prSet presAssocID="{2472DB63-3BAA-49ED-83DE-F025C094E59D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371555-F32F-4935-A56C-AC4FCFE08121}" type="pres">
      <dgm:prSet presAssocID="{E540FAC2-01A7-4022-8A2F-DC3D66676E5B}" presName="parTxOnlySpace" presStyleCnt="0"/>
      <dgm:spPr/>
    </dgm:pt>
    <dgm:pt modelId="{E8501B42-7298-4083-BD11-585F422DC6AD}" type="pres">
      <dgm:prSet presAssocID="{8144A3EC-8AAC-40D7-9B9B-181104F231BF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24FAAA-7866-465F-805F-E949E5E1E5F8}" srcId="{4584320C-CACE-487E-BDBF-F1077F9BD1AD}" destId="{2472DB63-3BAA-49ED-83DE-F025C094E59D}" srcOrd="2" destOrd="0" parTransId="{3E08B6FD-F761-424A-BDBD-94DC7E13E080}" sibTransId="{E540FAC2-01A7-4022-8A2F-DC3D66676E5B}"/>
    <dgm:cxn modelId="{47C4AB00-2BA6-462A-8B03-8DB71D7987A5}" type="presOf" srcId="{8144A3EC-8AAC-40D7-9B9B-181104F231BF}" destId="{E8501B42-7298-4083-BD11-585F422DC6AD}" srcOrd="0" destOrd="0" presId="urn:microsoft.com/office/officeart/2005/8/layout/chevron1"/>
    <dgm:cxn modelId="{70713232-6374-42C4-A5D0-4A55A7322A49}" srcId="{4584320C-CACE-487E-BDBF-F1077F9BD1AD}" destId="{8144A3EC-8AAC-40D7-9B9B-181104F231BF}" srcOrd="3" destOrd="0" parTransId="{A9D8FB4C-0791-4C99-B08F-8148F27F76D2}" sibTransId="{34BD0D43-892E-44BE-8581-707E8AF3BD0F}"/>
    <dgm:cxn modelId="{3A5D8894-22F3-46AE-B9C9-4421726A2E71}" type="presOf" srcId="{2472DB63-3BAA-49ED-83DE-F025C094E59D}" destId="{E91AFDC6-D0E3-49F9-9599-BD6288233DA3}" srcOrd="0" destOrd="0" presId="urn:microsoft.com/office/officeart/2005/8/layout/chevron1"/>
    <dgm:cxn modelId="{C37A7261-A756-4E8D-BEAB-B03466F98887}" type="presOf" srcId="{BE19C717-6FC2-4361-A34E-7BAC4AD66169}" destId="{69816D01-5FD4-40FF-A9AC-32E61E2F2191}" srcOrd="0" destOrd="0" presId="urn:microsoft.com/office/officeart/2005/8/layout/chevron1"/>
    <dgm:cxn modelId="{FC0FA2A3-BF0D-4B52-8985-B128A5752028}" type="presOf" srcId="{D53602C8-5149-42B8-B47A-D9306AFE1307}" destId="{3459B9BD-B2A4-4C92-B465-17DEED27CA59}" srcOrd="0" destOrd="0" presId="urn:microsoft.com/office/officeart/2005/8/layout/chevron1"/>
    <dgm:cxn modelId="{D963C373-85C5-40F9-89B4-119F52A85160}" type="presOf" srcId="{4584320C-CACE-487E-BDBF-F1077F9BD1AD}" destId="{8603871E-BDBF-4923-97CB-409559E843D8}" srcOrd="0" destOrd="0" presId="urn:microsoft.com/office/officeart/2005/8/layout/chevron1"/>
    <dgm:cxn modelId="{55328E01-F72A-4AF3-9FB6-6F99D8BFF522}" srcId="{4584320C-CACE-487E-BDBF-F1077F9BD1AD}" destId="{D53602C8-5149-42B8-B47A-D9306AFE1307}" srcOrd="1" destOrd="0" parTransId="{E084329D-D58D-4488-84D9-F5CF085B4383}" sibTransId="{77694923-8021-4A9A-8AE8-E4C62CB63621}"/>
    <dgm:cxn modelId="{D944228E-B2EF-43FC-A4C0-09AF14747395}" srcId="{4584320C-CACE-487E-BDBF-F1077F9BD1AD}" destId="{BE19C717-6FC2-4361-A34E-7BAC4AD66169}" srcOrd="0" destOrd="0" parTransId="{CFDE4256-A312-4D56-AD6C-39B8F41ADC92}" sibTransId="{35234A6F-CFF6-4DC7-9EAB-E7C2A9EAD0DA}"/>
    <dgm:cxn modelId="{494F8024-09AB-4EA7-88D1-AAD510E05F3B}" type="presParOf" srcId="{8603871E-BDBF-4923-97CB-409559E843D8}" destId="{69816D01-5FD4-40FF-A9AC-32E61E2F2191}" srcOrd="0" destOrd="0" presId="urn:microsoft.com/office/officeart/2005/8/layout/chevron1"/>
    <dgm:cxn modelId="{FA535741-4790-4137-91F5-1588176739F5}" type="presParOf" srcId="{8603871E-BDBF-4923-97CB-409559E843D8}" destId="{74073208-1DB6-4501-932C-0674E367BD00}" srcOrd="1" destOrd="0" presId="urn:microsoft.com/office/officeart/2005/8/layout/chevron1"/>
    <dgm:cxn modelId="{0E1DC425-3CEE-4666-976A-C5C0B786006C}" type="presParOf" srcId="{8603871E-BDBF-4923-97CB-409559E843D8}" destId="{3459B9BD-B2A4-4C92-B465-17DEED27CA59}" srcOrd="2" destOrd="0" presId="urn:microsoft.com/office/officeart/2005/8/layout/chevron1"/>
    <dgm:cxn modelId="{C122612E-55BB-4C74-889C-FBF0F3DC1B30}" type="presParOf" srcId="{8603871E-BDBF-4923-97CB-409559E843D8}" destId="{9E47D97D-AC41-4143-A0BE-2310E3568917}" srcOrd="3" destOrd="0" presId="urn:microsoft.com/office/officeart/2005/8/layout/chevron1"/>
    <dgm:cxn modelId="{25DEE87B-9BC4-491A-9FA4-3DFACCB66FED}" type="presParOf" srcId="{8603871E-BDBF-4923-97CB-409559E843D8}" destId="{E91AFDC6-D0E3-49F9-9599-BD6288233DA3}" srcOrd="4" destOrd="0" presId="urn:microsoft.com/office/officeart/2005/8/layout/chevron1"/>
    <dgm:cxn modelId="{D12EA1D8-2AB0-4CB4-B757-78528454DD23}" type="presParOf" srcId="{8603871E-BDBF-4923-97CB-409559E843D8}" destId="{E2371555-F32F-4935-A56C-AC4FCFE08121}" srcOrd="5" destOrd="0" presId="urn:microsoft.com/office/officeart/2005/8/layout/chevron1"/>
    <dgm:cxn modelId="{E8B72108-3406-4EDA-A448-80703972F7D9}" type="presParOf" srcId="{8603871E-BDBF-4923-97CB-409559E843D8}" destId="{E8501B42-7298-4083-BD11-585F422DC6AD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561B732-7319-4298-A8C2-1F52830E9B22}" type="doc">
      <dgm:prSet loTypeId="urn:microsoft.com/office/officeart/2005/8/layout/cycle2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ECC8634-DE47-4766-9555-C21761B1A7A8}">
      <dgm:prSet phldrT="[Text]" custT="1"/>
      <dgm:spPr/>
      <dgm:t>
        <a:bodyPr/>
        <a:lstStyle/>
        <a:p>
          <a:r>
            <a:rPr lang="en-GB" sz="1050" b="1" dirty="0" smtClean="0"/>
            <a:t>Understated claims reserves</a:t>
          </a:r>
          <a:endParaRPr lang="en-US" sz="1050" b="1" dirty="0"/>
        </a:p>
      </dgm:t>
    </dgm:pt>
    <dgm:pt modelId="{5F20C9F6-3DBC-4EBA-AD2D-A7AC59A9E2C8}" type="parTrans" cxnId="{D1479494-269C-4928-9C2B-3ECCC226FDBE}">
      <dgm:prSet/>
      <dgm:spPr/>
      <dgm:t>
        <a:bodyPr/>
        <a:lstStyle/>
        <a:p>
          <a:endParaRPr lang="en-US" sz="1050" b="1"/>
        </a:p>
      </dgm:t>
    </dgm:pt>
    <dgm:pt modelId="{2C2410CC-2A33-4C46-987C-3049B8A9C117}" type="sibTrans" cxnId="{D1479494-269C-4928-9C2B-3ECCC226FDBE}">
      <dgm:prSet custT="1"/>
      <dgm:spPr/>
      <dgm:t>
        <a:bodyPr/>
        <a:lstStyle/>
        <a:p>
          <a:endParaRPr lang="en-US" sz="1050" b="1"/>
        </a:p>
      </dgm:t>
    </dgm:pt>
    <dgm:pt modelId="{F175F202-0AB6-4D7E-A9E0-4DA8370D709F}">
      <dgm:prSet phldrT="[Text]" custT="1"/>
      <dgm:spPr/>
      <dgm:t>
        <a:bodyPr/>
        <a:lstStyle/>
        <a:p>
          <a:r>
            <a:rPr lang="en-GB" sz="1050" b="1" dirty="0" smtClean="0"/>
            <a:t>Inadequate risk premiums</a:t>
          </a:r>
          <a:endParaRPr lang="en-US" sz="1050" b="1" dirty="0"/>
        </a:p>
      </dgm:t>
    </dgm:pt>
    <dgm:pt modelId="{71051882-FF50-4519-A6DF-CEC855127C2C}" type="parTrans" cxnId="{C9411A3F-9EB5-4878-955E-D1F86390CF73}">
      <dgm:prSet/>
      <dgm:spPr/>
      <dgm:t>
        <a:bodyPr/>
        <a:lstStyle/>
        <a:p>
          <a:endParaRPr lang="en-US" sz="1050" b="1"/>
        </a:p>
      </dgm:t>
    </dgm:pt>
    <dgm:pt modelId="{82D9B6F3-A789-4CDD-92B2-93BAD3BE8FF8}" type="sibTrans" cxnId="{C9411A3F-9EB5-4878-955E-D1F86390CF73}">
      <dgm:prSet custT="1"/>
      <dgm:spPr/>
      <dgm:t>
        <a:bodyPr/>
        <a:lstStyle/>
        <a:p>
          <a:endParaRPr lang="en-US" sz="1050" b="1"/>
        </a:p>
      </dgm:t>
    </dgm:pt>
    <dgm:pt modelId="{AB10ED15-687C-4689-B936-8767D3785AFA}">
      <dgm:prSet phldrT="[Text]" custT="1"/>
      <dgm:spPr/>
      <dgm:t>
        <a:bodyPr/>
        <a:lstStyle/>
        <a:p>
          <a:r>
            <a:rPr lang="en-GB" sz="1050" b="1" dirty="0" smtClean="0"/>
            <a:t>Reduced claims paying capacity</a:t>
          </a:r>
          <a:endParaRPr lang="en-US" sz="1050" b="1" dirty="0"/>
        </a:p>
      </dgm:t>
    </dgm:pt>
    <dgm:pt modelId="{2C871CFF-AF7A-4B54-8B26-427857553E6D}" type="parTrans" cxnId="{C99EE00C-0E14-47D9-97B2-1A2294E07C46}">
      <dgm:prSet/>
      <dgm:spPr/>
      <dgm:t>
        <a:bodyPr/>
        <a:lstStyle/>
        <a:p>
          <a:endParaRPr lang="en-US" sz="1050" b="1"/>
        </a:p>
      </dgm:t>
    </dgm:pt>
    <dgm:pt modelId="{B11BB64B-B72D-412A-81F3-0EAEA5D6F3BC}" type="sibTrans" cxnId="{C99EE00C-0E14-47D9-97B2-1A2294E07C46}">
      <dgm:prSet custT="1"/>
      <dgm:spPr/>
      <dgm:t>
        <a:bodyPr/>
        <a:lstStyle/>
        <a:p>
          <a:endParaRPr lang="en-US" sz="1050" b="1"/>
        </a:p>
      </dgm:t>
    </dgm:pt>
    <dgm:pt modelId="{2A7BF803-2B46-41F8-954F-08FCF2F5503C}" type="pres">
      <dgm:prSet presAssocID="{A561B732-7319-4298-A8C2-1F52830E9B2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3EA627E-B5EC-4271-B09E-3D7AEC9EB286}" type="pres">
      <dgm:prSet presAssocID="{4ECC8634-DE47-4766-9555-C21761B1A7A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AC32CE-8EDD-42B8-A97D-E65401AE6105}" type="pres">
      <dgm:prSet presAssocID="{2C2410CC-2A33-4C46-987C-3049B8A9C11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AA3B62E2-704B-44F9-A626-E4B8AC936457}" type="pres">
      <dgm:prSet presAssocID="{2C2410CC-2A33-4C46-987C-3049B8A9C117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F5C7E1EE-1400-475C-9475-9AFA5954C0FC}" type="pres">
      <dgm:prSet presAssocID="{F175F202-0AB6-4D7E-A9E0-4DA8370D709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45655C-CB4E-4340-BAF8-79751FF431C1}" type="pres">
      <dgm:prSet presAssocID="{82D9B6F3-A789-4CDD-92B2-93BAD3BE8FF8}" presName="sibTrans" presStyleLbl="sibTrans2D1" presStyleIdx="1" presStyleCnt="3"/>
      <dgm:spPr/>
      <dgm:t>
        <a:bodyPr/>
        <a:lstStyle/>
        <a:p>
          <a:endParaRPr lang="en-US"/>
        </a:p>
      </dgm:t>
    </dgm:pt>
    <dgm:pt modelId="{4F2E7775-4BC6-4C0A-853F-16EA43383B89}" type="pres">
      <dgm:prSet presAssocID="{82D9B6F3-A789-4CDD-92B2-93BAD3BE8FF8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310FDB50-73AB-4026-B5BD-9ED3BC1A73AC}" type="pres">
      <dgm:prSet presAssocID="{AB10ED15-687C-4689-B936-8767D3785AF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B3EBC0-AD2A-40CA-AD21-BED495178A45}" type="pres">
      <dgm:prSet presAssocID="{B11BB64B-B72D-412A-81F3-0EAEA5D6F3BC}" presName="sibTrans" presStyleLbl="sibTrans2D1" presStyleIdx="2" presStyleCnt="3"/>
      <dgm:spPr/>
      <dgm:t>
        <a:bodyPr/>
        <a:lstStyle/>
        <a:p>
          <a:endParaRPr lang="en-US"/>
        </a:p>
      </dgm:t>
    </dgm:pt>
    <dgm:pt modelId="{F2E5A813-15AF-42ED-B270-37A14D07B5F1}" type="pres">
      <dgm:prSet presAssocID="{B11BB64B-B72D-412A-81F3-0EAEA5D6F3BC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A0C81394-411C-4455-B58D-1E85EA489739}" type="presOf" srcId="{B11BB64B-B72D-412A-81F3-0EAEA5D6F3BC}" destId="{31B3EBC0-AD2A-40CA-AD21-BED495178A45}" srcOrd="0" destOrd="0" presId="urn:microsoft.com/office/officeart/2005/8/layout/cycle2"/>
    <dgm:cxn modelId="{11417276-E2A0-4B8D-A9D6-DF0D64D94068}" type="presOf" srcId="{A561B732-7319-4298-A8C2-1F52830E9B22}" destId="{2A7BF803-2B46-41F8-954F-08FCF2F5503C}" srcOrd="0" destOrd="0" presId="urn:microsoft.com/office/officeart/2005/8/layout/cycle2"/>
    <dgm:cxn modelId="{FCB8045F-C621-4692-A031-EDCBA9E91E4F}" type="presOf" srcId="{2C2410CC-2A33-4C46-987C-3049B8A9C117}" destId="{AA3B62E2-704B-44F9-A626-E4B8AC936457}" srcOrd="1" destOrd="0" presId="urn:microsoft.com/office/officeart/2005/8/layout/cycle2"/>
    <dgm:cxn modelId="{AB72C874-A339-455E-A191-806A3CC548E3}" type="presOf" srcId="{2C2410CC-2A33-4C46-987C-3049B8A9C117}" destId="{E6AC32CE-8EDD-42B8-A97D-E65401AE6105}" srcOrd="0" destOrd="0" presId="urn:microsoft.com/office/officeart/2005/8/layout/cycle2"/>
    <dgm:cxn modelId="{C9411A3F-9EB5-4878-955E-D1F86390CF73}" srcId="{A561B732-7319-4298-A8C2-1F52830E9B22}" destId="{F175F202-0AB6-4D7E-A9E0-4DA8370D709F}" srcOrd="1" destOrd="0" parTransId="{71051882-FF50-4519-A6DF-CEC855127C2C}" sibTransId="{82D9B6F3-A789-4CDD-92B2-93BAD3BE8FF8}"/>
    <dgm:cxn modelId="{F687B02D-FE47-4FE6-857F-89B3675EB176}" type="presOf" srcId="{82D9B6F3-A789-4CDD-92B2-93BAD3BE8FF8}" destId="{4F2E7775-4BC6-4C0A-853F-16EA43383B89}" srcOrd="1" destOrd="0" presId="urn:microsoft.com/office/officeart/2005/8/layout/cycle2"/>
    <dgm:cxn modelId="{C99EE00C-0E14-47D9-97B2-1A2294E07C46}" srcId="{A561B732-7319-4298-A8C2-1F52830E9B22}" destId="{AB10ED15-687C-4689-B936-8767D3785AFA}" srcOrd="2" destOrd="0" parTransId="{2C871CFF-AF7A-4B54-8B26-427857553E6D}" sibTransId="{B11BB64B-B72D-412A-81F3-0EAEA5D6F3BC}"/>
    <dgm:cxn modelId="{991FAF74-53D4-4B00-912F-C6C976893200}" type="presOf" srcId="{F175F202-0AB6-4D7E-A9E0-4DA8370D709F}" destId="{F5C7E1EE-1400-475C-9475-9AFA5954C0FC}" srcOrd="0" destOrd="0" presId="urn:microsoft.com/office/officeart/2005/8/layout/cycle2"/>
    <dgm:cxn modelId="{2C8FC986-93E8-489A-9E0F-6FCF85519584}" type="presOf" srcId="{B11BB64B-B72D-412A-81F3-0EAEA5D6F3BC}" destId="{F2E5A813-15AF-42ED-B270-37A14D07B5F1}" srcOrd="1" destOrd="0" presId="urn:microsoft.com/office/officeart/2005/8/layout/cycle2"/>
    <dgm:cxn modelId="{0FBC3341-2F88-43E3-9A44-B422DAE01207}" type="presOf" srcId="{82D9B6F3-A789-4CDD-92B2-93BAD3BE8FF8}" destId="{0445655C-CB4E-4340-BAF8-79751FF431C1}" srcOrd="0" destOrd="0" presId="urn:microsoft.com/office/officeart/2005/8/layout/cycle2"/>
    <dgm:cxn modelId="{2BE30D6F-A2C0-4F26-A36A-16348CB7DFF1}" type="presOf" srcId="{AB10ED15-687C-4689-B936-8767D3785AFA}" destId="{310FDB50-73AB-4026-B5BD-9ED3BC1A73AC}" srcOrd="0" destOrd="0" presId="urn:microsoft.com/office/officeart/2005/8/layout/cycle2"/>
    <dgm:cxn modelId="{D1479494-269C-4928-9C2B-3ECCC226FDBE}" srcId="{A561B732-7319-4298-A8C2-1F52830E9B22}" destId="{4ECC8634-DE47-4766-9555-C21761B1A7A8}" srcOrd="0" destOrd="0" parTransId="{5F20C9F6-3DBC-4EBA-AD2D-A7AC59A9E2C8}" sibTransId="{2C2410CC-2A33-4C46-987C-3049B8A9C117}"/>
    <dgm:cxn modelId="{E710BDE2-C39C-420E-A529-D5B189F66B8B}" type="presOf" srcId="{4ECC8634-DE47-4766-9555-C21761B1A7A8}" destId="{83EA627E-B5EC-4271-B09E-3D7AEC9EB286}" srcOrd="0" destOrd="0" presId="urn:microsoft.com/office/officeart/2005/8/layout/cycle2"/>
    <dgm:cxn modelId="{99CB9B89-E0E2-4471-ABD6-071BA71D208A}" type="presParOf" srcId="{2A7BF803-2B46-41F8-954F-08FCF2F5503C}" destId="{83EA627E-B5EC-4271-B09E-3D7AEC9EB286}" srcOrd="0" destOrd="0" presId="urn:microsoft.com/office/officeart/2005/8/layout/cycle2"/>
    <dgm:cxn modelId="{5F821BC4-A95A-4A53-ACC5-FCB2F4F2F080}" type="presParOf" srcId="{2A7BF803-2B46-41F8-954F-08FCF2F5503C}" destId="{E6AC32CE-8EDD-42B8-A97D-E65401AE6105}" srcOrd="1" destOrd="0" presId="urn:microsoft.com/office/officeart/2005/8/layout/cycle2"/>
    <dgm:cxn modelId="{2FAE1B19-4AEF-42AC-81CD-D05D917C34A1}" type="presParOf" srcId="{E6AC32CE-8EDD-42B8-A97D-E65401AE6105}" destId="{AA3B62E2-704B-44F9-A626-E4B8AC936457}" srcOrd="0" destOrd="0" presId="urn:microsoft.com/office/officeart/2005/8/layout/cycle2"/>
    <dgm:cxn modelId="{8F5FF795-8F9A-41C1-99E9-0ABB51DED3DB}" type="presParOf" srcId="{2A7BF803-2B46-41F8-954F-08FCF2F5503C}" destId="{F5C7E1EE-1400-475C-9475-9AFA5954C0FC}" srcOrd="2" destOrd="0" presId="urn:microsoft.com/office/officeart/2005/8/layout/cycle2"/>
    <dgm:cxn modelId="{1176A28D-9088-4F6E-80E0-18FC6D451605}" type="presParOf" srcId="{2A7BF803-2B46-41F8-954F-08FCF2F5503C}" destId="{0445655C-CB4E-4340-BAF8-79751FF431C1}" srcOrd="3" destOrd="0" presId="urn:microsoft.com/office/officeart/2005/8/layout/cycle2"/>
    <dgm:cxn modelId="{7C912C68-67A9-4E09-82F8-391C9579B110}" type="presParOf" srcId="{0445655C-CB4E-4340-BAF8-79751FF431C1}" destId="{4F2E7775-4BC6-4C0A-853F-16EA43383B89}" srcOrd="0" destOrd="0" presId="urn:microsoft.com/office/officeart/2005/8/layout/cycle2"/>
    <dgm:cxn modelId="{A0417F6B-09F1-4BC2-8CF4-91011CA8D8B5}" type="presParOf" srcId="{2A7BF803-2B46-41F8-954F-08FCF2F5503C}" destId="{310FDB50-73AB-4026-B5BD-9ED3BC1A73AC}" srcOrd="4" destOrd="0" presId="urn:microsoft.com/office/officeart/2005/8/layout/cycle2"/>
    <dgm:cxn modelId="{BD46F9C2-7882-4473-90F1-C72F22BF7685}" type="presParOf" srcId="{2A7BF803-2B46-41F8-954F-08FCF2F5503C}" destId="{31B3EBC0-AD2A-40CA-AD21-BED495178A45}" srcOrd="5" destOrd="0" presId="urn:microsoft.com/office/officeart/2005/8/layout/cycle2"/>
    <dgm:cxn modelId="{7D81AA4E-042C-4D7C-A47E-682DDDAA9D5E}" type="presParOf" srcId="{31B3EBC0-AD2A-40CA-AD21-BED495178A45}" destId="{F2E5A813-15AF-42ED-B270-37A14D07B5F1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23640C8-9E73-4DCE-A2F2-DCB9BCAE1D47}">
      <dsp:nvSpPr>
        <dsp:cNvPr id="0" name=""/>
        <dsp:cNvSpPr/>
      </dsp:nvSpPr>
      <dsp:spPr>
        <a:xfrm>
          <a:off x="76199" y="2009"/>
          <a:ext cx="3044651" cy="1826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- Insufficient premiums;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- Insufficient technical provisions;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- Improper reinsurance coverage.</a:t>
          </a:r>
          <a:endParaRPr lang="en-US" sz="1600" kern="1200" dirty="0"/>
        </a:p>
      </dsp:txBody>
      <dsp:txXfrm>
        <a:off x="76199" y="2009"/>
        <a:ext cx="3044651" cy="1826790"/>
      </dsp:txXfrm>
    </dsp:sp>
    <dsp:sp modelId="{BA671636-6208-414D-8453-47FE65A06F21}">
      <dsp:nvSpPr>
        <dsp:cNvPr id="0" name=""/>
        <dsp:cNvSpPr/>
      </dsp:nvSpPr>
      <dsp:spPr>
        <a:xfrm rot="21599191">
          <a:off x="3502436" y="533904"/>
          <a:ext cx="647596" cy="7550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20000"/>
            <a:lumOff val="80000"/>
            <a:alpha val="31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 rot="21599191">
        <a:off x="3502436" y="533904"/>
        <a:ext cx="647596" cy="755073"/>
      </dsp:txXfrm>
    </dsp:sp>
    <dsp:sp modelId="{2E1EEE39-5237-410E-97F4-10E0F12EDAFB}">
      <dsp:nvSpPr>
        <dsp:cNvPr id="0" name=""/>
        <dsp:cNvSpPr/>
      </dsp:nvSpPr>
      <dsp:spPr>
        <a:xfrm>
          <a:off x="4342730" y="1004"/>
          <a:ext cx="3044651" cy="1826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smtClean="0"/>
            <a:t>- Reduced claims paying capacity;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smtClean="0"/>
            <a:t>- Deteriorated claims payment record;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smtClean="0"/>
            <a:t>- Questionable solvency.</a:t>
          </a:r>
          <a:endParaRPr lang="en-US" sz="1600" kern="1200" dirty="0"/>
        </a:p>
      </dsp:txBody>
      <dsp:txXfrm>
        <a:off x="4342730" y="1004"/>
        <a:ext cx="3044651" cy="182679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CC89A2-1CC5-4581-8F97-2A089922FF86}">
      <dsp:nvSpPr>
        <dsp:cNvPr id="0" name=""/>
        <dsp:cNvSpPr/>
      </dsp:nvSpPr>
      <dsp:spPr>
        <a:xfrm>
          <a:off x="1083564" y="454"/>
          <a:ext cx="1371599" cy="3428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Accuracy</a:t>
          </a:r>
          <a:endParaRPr lang="en-US" sz="1800" b="1" kern="1200" dirty="0"/>
        </a:p>
      </dsp:txBody>
      <dsp:txXfrm>
        <a:off x="1083564" y="454"/>
        <a:ext cx="1371599" cy="342899"/>
      </dsp:txXfrm>
    </dsp:sp>
    <dsp:sp modelId="{BDF5CD75-4AAD-4685-AF23-03314583338B}">
      <dsp:nvSpPr>
        <dsp:cNvPr id="0" name=""/>
        <dsp:cNvSpPr/>
      </dsp:nvSpPr>
      <dsp:spPr>
        <a:xfrm rot="5400000">
          <a:off x="1739360" y="373358"/>
          <a:ext cx="60007" cy="60007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B3FE94E-9DC4-486F-A14E-3B98CA1749D4}">
      <dsp:nvSpPr>
        <dsp:cNvPr id="0" name=""/>
        <dsp:cNvSpPr/>
      </dsp:nvSpPr>
      <dsp:spPr>
        <a:xfrm>
          <a:off x="1083564" y="463369"/>
          <a:ext cx="1371599" cy="2279376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Minimize effect of  missing data and errors</a:t>
          </a:r>
          <a:endParaRPr lang="en-US" sz="1800" kern="1200" dirty="0"/>
        </a:p>
      </dsp:txBody>
      <dsp:txXfrm>
        <a:off x="1083564" y="463369"/>
        <a:ext cx="1371599" cy="2279376"/>
      </dsp:txXfrm>
    </dsp:sp>
    <dsp:sp modelId="{5FB222F5-7D88-452B-849C-32F96C87266F}">
      <dsp:nvSpPr>
        <dsp:cNvPr id="0" name=""/>
        <dsp:cNvSpPr/>
      </dsp:nvSpPr>
      <dsp:spPr>
        <a:xfrm>
          <a:off x="2647187" y="454"/>
          <a:ext cx="1371599" cy="3428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Flexibility</a:t>
          </a:r>
          <a:endParaRPr lang="en-US" sz="1800" b="1" kern="1200" dirty="0"/>
        </a:p>
      </dsp:txBody>
      <dsp:txXfrm>
        <a:off x="2647187" y="454"/>
        <a:ext cx="1371599" cy="342899"/>
      </dsp:txXfrm>
    </dsp:sp>
    <dsp:sp modelId="{81739541-2BC8-4EC7-97B4-5A75FB90914A}">
      <dsp:nvSpPr>
        <dsp:cNvPr id="0" name=""/>
        <dsp:cNvSpPr/>
      </dsp:nvSpPr>
      <dsp:spPr>
        <a:xfrm rot="5400000">
          <a:off x="3302984" y="373358"/>
          <a:ext cx="60007" cy="60007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5911450-DED3-499D-A696-761EB8CFB4D0}">
      <dsp:nvSpPr>
        <dsp:cNvPr id="0" name=""/>
        <dsp:cNvSpPr/>
      </dsp:nvSpPr>
      <dsp:spPr>
        <a:xfrm>
          <a:off x="2647187" y="463369"/>
          <a:ext cx="1371599" cy="2279376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By  rating factor (category, age, driving records, location, etc)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By type of claim  (bodily injury, material damage)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By claim settlement history (court – out of court)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New business </a:t>
          </a:r>
          <a:r>
            <a:rPr lang="en-GB" sz="1100" i="1" u="sng" kern="1200" dirty="0" err="1" smtClean="0"/>
            <a:t>vs</a:t>
          </a:r>
          <a:r>
            <a:rPr lang="en-GB" sz="1100" i="1" u="sng" kern="1200" dirty="0" smtClean="0"/>
            <a:t> </a:t>
          </a:r>
          <a:r>
            <a:rPr lang="en-GB" sz="1100" kern="1200" dirty="0" smtClean="0"/>
            <a:t>existing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Other</a:t>
          </a:r>
          <a:endParaRPr lang="en-US" sz="1100" kern="1200" dirty="0"/>
        </a:p>
      </dsp:txBody>
      <dsp:txXfrm>
        <a:off x="2647187" y="463369"/>
        <a:ext cx="1371599" cy="2279376"/>
      </dsp:txXfrm>
    </dsp:sp>
    <dsp:sp modelId="{92E0192E-7DB7-4B0D-BBB0-F57A21712BEB}">
      <dsp:nvSpPr>
        <dsp:cNvPr id="0" name=""/>
        <dsp:cNvSpPr/>
      </dsp:nvSpPr>
      <dsp:spPr>
        <a:xfrm>
          <a:off x="4210811" y="454"/>
          <a:ext cx="1371599" cy="3428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Homogeneity</a:t>
          </a:r>
          <a:endParaRPr lang="en-US" sz="1800" b="1" kern="1200" dirty="0"/>
        </a:p>
      </dsp:txBody>
      <dsp:txXfrm>
        <a:off x="4210811" y="454"/>
        <a:ext cx="1371599" cy="342899"/>
      </dsp:txXfrm>
    </dsp:sp>
    <dsp:sp modelId="{44A9AAAC-C523-4748-98BA-FCD549277AE0}">
      <dsp:nvSpPr>
        <dsp:cNvPr id="0" name=""/>
        <dsp:cNvSpPr/>
      </dsp:nvSpPr>
      <dsp:spPr>
        <a:xfrm rot="5400000">
          <a:off x="4866608" y="373358"/>
          <a:ext cx="60007" cy="60007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A067DC0-4AEB-4380-8F23-8CFA60FE5CBF}">
      <dsp:nvSpPr>
        <dsp:cNvPr id="0" name=""/>
        <dsp:cNvSpPr/>
      </dsp:nvSpPr>
      <dsp:spPr>
        <a:xfrm>
          <a:off x="4210811" y="463369"/>
          <a:ext cx="1371599" cy="2279376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Subdivision to level that guarantees high level of homogeneity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(e.g. – need for subdivision within category of personal vehicles)</a:t>
          </a:r>
          <a:endParaRPr lang="en-US" sz="1400" kern="1200" dirty="0"/>
        </a:p>
      </dsp:txBody>
      <dsp:txXfrm>
        <a:off x="4210811" y="463369"/>
        <a:ext cx="1371599" cy="2279376"/>
      </dsp:txXfrm>
    </dsp:sp>
    <dsp:sp modelId="{E4E68C94-5B96-4A5A-9171-89E6599C362C}">
      <dsp:nvSpPr>
        <dsp:cNvPr id="0" name=""/>
        <dsp:cNvSpPr/>
      </dsp:nvSpPr>
      <dsp:spPr>
        <a:xfrm>
          <a:off x="5774436" y="454"/>
          <a:ext cx="1371599" cy="3428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Simplicity</a:t>
          </a:r>
          <a:endParaRPr lang="en-US" sz="1800" b="1" kern="1200" dirty="0"/>
        </a:p>
      </dsp:txBody>
      <dsp:txXfrm>
        <a:off x="5774436" y="454"/>
        <a:ext cx="1371599" cy="342899"/>
      </dsp:txXfrm>
    </dsp:sp>
    <dsp:sp modelId="{BBDE4FC8-4446-4D72-A539-6DB508EF6055}">
      <dsp:nvSpPr>
        <dsp:cNvPr id="0" name=""/>
        <dsp:cNvSpPr/>
      </dsp:nvSpPr>
      <dsp:spPr>
        <a:xfrm rot="5400000">
          <a:off x="6430232" y="373358"/>
          <a:ext cx="60007" cy="60007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91AD593-0821-485F-97DD-8C4E27DB3247}">
      <dsp:nvSpPr>
        <dsp:cNvPr id="0" name=""/>
        <dsp:cNvSpPr/>
      </dsp:nvSpPr>
      <dsp:spPr>
        <a:xfrm>
          <a:off x="5774436" y="463369"/>
          <a:ext cx="1371599" cy="2279376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Concise summary of statistical information.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Enable quick and reliable information based on simple data presentation</a:t>
          </a:r>
          <a:endParaRPr lang="en-US" sz="1400" kern="1200" dirty="0"/>
        </a:p>
      </dsp:txBody>
      <dsp:txXfrm>
        <a:off x="5774436" y="463369"/>
        <a:ext cx="1371599" cy="227937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5AB7913-0E77-41C1-ACFF-33E58F9088A4}">
      <dsp:nvSpPr>
        <dsp:cNvPr id="0" name=""/>
        <dsp:cNvSpPr/>
      </dsp:nvSpPr>
      <dsp:spPr>
        <a:xfrm>
          <a:off x="288317" y="1475"/>
          <a:ext cx="2181448" cy="2181448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0052" tIns="22860" rIns="120052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Risk based actuarial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pricing</a:t>
          </a:r>
          <a:endParaRPr lang="en-US" sz="1800" b="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288317" y="1475"/>
        <a:ext cx="2181448" cy="2181448"/>
      </dsp:txXfrm>
    </dsp:sp>
    <dsp:sp modelId="{61E982D3-3266-4501-9A8E-2EA831B88357}">
      <dsp:nvSpPr>
        <dsp:cNvPr id="0" name=""/>
        <dsp:cNvSpPr/>
      </dsp:nvSpPr>
      <dsp:spPr>
        <a:xfrm>
          <a:off x="2033475" y="1475"/>
          <a:ext cx="2181448" cy="2181448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0052" tIns="22860" rIns="120052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smtClean="0">
              <a:solidFill>
                <a:schemeClr val="tx1">
                  <a:lumMod val="95000"/>
                  <a:lumOff val="5000"/>
                </a:schemeClr>
              </a:solidFill>
            </a:rPr>
            <a:t>Proper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smtClean="0">
              <a:solidFill>
                <a:schemeClr val="tx1">
                  <a:lumMod val="95000"/>
                  <a:lumOff val="5000"/>
                </a:schemeClr>
              </a:solidFill>
            </a:rPr>
            <a:t>reserving</a:t>
          </a:r>
          <a:endParaRPr lang="en-US" sz="1800" b="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2033475" y="1475"/>
        <a:ext cx="2181448" cy="2181448"/>
      </dsp:txXfrm>
    </dsp:sp>
    <dsp:sp modelId="{07DD5E42-0973-418B-BF76-5CF7F7CBF563}">
      <dsp:nvSpPr>
        <dsp:cNvPr id="0" name=""/>
        <dsp:cNvSpPr/>
      </dsp:nvSpPr>
      <dsp:spPr>
        <a:xfrm>
          <a:off x="3778634" y="1475"/>
          <a:ext cx="2181448" cy="2181448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0052" tIns="22860" rIns="120052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High quality reinsurance</a:t>
          </a:r>
          <a:endParaRPr lang="en-US" sz="1800" b="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3778634" y="1475"/>
        <a:ext cx="2181448" cy="218144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EA52410-7A8E-4B03-B16A-02F2D80C1AE9}">
      <dsp:nvSpPr>
        <dsp:cNvPr id="0" name=""/>
        <dsp:cNvSpPr/>
      </dsp:nvSpPr>
      <dsp:spPr>
        <a:xfrm>
          <a:off x="3570" y="260984"/>
          <a:ext cx="2078124" cy="1154431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smtClean="0">
              <a:solidFill>
                <a:schemeClr val="tx1">
                  <a:lumMod val="95000"/>
                  <a:lumOff val="5000"/>
                </a:schemeClr>
              </a:solidFill>
            </a:rPr>
            <a:t>Claims payment capacity</a:t>
          </a:r>
          <a:endParaRPr lang="en-US" sz="14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3570" y="260984"/>
        <a:ext cx="2078124" cy="1154431"/>
      </dsp:txXfrm>
    </dsp:sp>
    <dsp:sp modelId="{A94979AC-70E4-4B48-90D9-F2B4702D8DDF}">
      <dsp:nvSpPr>
        <dsp:cNvPr id="0" name=""/>
        <dsp:cNvSpPr/>
      </dsp:nvSpPr>
      <dsp:spPr>
        <a:xfrm>
          <a:off x="1873881" y="260984"/>
          <a:ext cx="2078124" cy="1154431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Enhanced solvency</a:t>
          </a:r>
          <a:endParaRPr lang="en-US" sz="14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1873881" y="260984"/>
        <a:ext cx="2078124" cy="1154431"/>
      </dsp:txXfrm>
    </dsp:sp>
    <dsp:sp modelId="{63E0D5B5-A4F2-4858-B00F-050B370EE323}">
      <dsp:nvSpPr>
        <dsp:cNvPr id="0" name=""/>
        <dsp:cNvSpPr/>
      </dsp:nvSpPr>
      <dsp:spPr>
        <a:xfrm>
          <a:off x="3744193" y="260984"/>
          <a:ext cx="2078124" cy="1154431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Profitability</a:t>
          </a:r>
          <a:endParaRPr lang="en-US" sz="13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3744193" y="260984"/>
        <a:ext cx="2078124" cy="1154431"/>
      </dsp:txXfrm>
    </dsp:sp>
    <dsp:sp modelId="{DA9F503E-9674-4E6B-9EB6-134C8FB9D822}">
      <dsp:nvSpPr>
        <dsp:cNvPr id="0" name=""/>
        <dsp:cNvSpPr/>
      </dsp:nvSpPr>
      <dsp:spPr>
        <a:xfrm>
          <a:off x="5614505" y="260984"/>
          <a:ext cx="2078124" cy="1154431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Confidence</a:t>
          </a:r>
          <a:endParaRPr lang="en-US" sz="14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5614505" y="260984"/>
        <a:ext cx="2078124" cy="115443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4C4BA7C-E6D0-4E4C-AAB2-1B6E38ABA7FD}">
      <dsp:nvSpPr>
        <dsp:cNvPr id="0" name=""/>
        <dsp:cNvSpPr/>
      </dsp:nvSpPr>
      <dsp:spPr>
        <a:xfrm rot="5400000">
          <a:off x="-257436" y="268858"/>
          <a:ext cx="1716245" cy="1201371"/>
        </a:xfrm>
        <a:prstGeom prst="chevron">
          <a:avLst/>
        </a:prstGeom>
        <a:solidFill>
          <a:schemeClr val="accent2">
            <a:lumMod val="60000"/>
            <a:lumOff val="40000"/>
            <a:alpha val="9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Current</a:t>
          </a:r>
          <a:endParaRPr lang="en-US" sz="1800" b="1" kern="1200" dirty="0"/>
        </a:p>
      </dsp:txBody>
      <dsp:txXfrm rot="5400000">
        <a:off x="-257436" y="268858"/>
        <a:ext cx="1716245" cy="1201371"/>
      </dsp:txXfrm>
    </dsp:sp>
    <dsp:sp modelId="{FF286F70-5E50-45E2-83A1-671FCE0F9F7B}">
      <dsp:nvSpPr>
        <dsp:cNvPr id="0" name=""/>
        <dsp:cNvSpPr/>
      </dsp:nvSpPr>
      <dsp:spPr>
        <a:xfrm rot="5400000">
          <a:off x="4195806" y="-2983012"/>
          <a:ext cx="1115559" cy="7104428"/>
        </a:xfrm>
        <a:prstGeom prst="round2SameRect">
          <a:avLst/>
        </a:prstGeom>
        <a:solidFill>
          <a:schemeClr val="accent2">
            <a:lumMod val="20000"/>
            <a:lumOff val="80000"/>
            <a:alpha val="16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Premiums fixed by MTPL insurance commission.</a:t>
          </a:r>
          <a:endParaRPr lang="en-US" sz="1600" b="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 rot="5400000">
        <a:off x="4195806" y="-2983012"/>
        <a:ext cx="1115559" cy="7104428"/>
      </dsp:txXfrm>
    </dsp:sp>
    <dsp:sp modelId="{C7D26F62-86E0-469F-BD9F-A93D77697C23}">
      <dsp:nvSpPr>
        <dsp:cNvPr id="0" name=""/>
        <dsp:cNvSpPr/>
      </dsp:nvSpPr>
      <dsp:spPr>
        <a:xfrm rot="5400000">
          <a:off x="-257436" y="1866865"/>
          <a:ext cx="1716245" cy="1201371"/>
        </a:xfrm>
        <a:prstGeom prst="chevron">
          <a:avLst/>
        </a:prstGeom>
        <a:solidFill>
          <a:schemeClr val="accent6">
            <a:lumMod val="75000"/>
            <a:alpha val="7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Transitional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(set standards)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 </a:t>
          </a:r>
          <a:endParaRPr lang="en-US" sz="1800" b="1" kern="1200" dirty="0"/>
        </a:p>
      </dsp:txBody>
      <dsp:txXfrm rot="5400000">
        <a:off x="-257436" y="1866865"/>
        <a:ext cx="1716245" cy="1201371"/>
      </dsp:txXfrm>
    </dsp:sp>
    <dsp:sp modelId="{AA7D582E-B82E-4A58-9CEA-E0B5AC8DD7C6}">
      <dsp:nvSpPr>
        <dsp:cNvPr id="0" name=""/>
        <dsp:cNvSpPr/>
      </dsp:nvSpPr>
      <dsp:spPr>
        <a:xfrm rot="5400000">
          <a:off x="4136323" y="-1384711"/>
          <a:ext cx="1234524" cy="7104428"/>
        </a:xfrm>
        <a:prstGeom prst="round2SameRect">
          <a:avLst/>
        </a:prstGeom>
        <a:solidFill>
          <a:schemeClr val="accent2">
            <a:lumMod val="20000"/>
            <a:lumOff val="80000"/>
            <a:alpha val="16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Set a risk based pricing system, actuarial risk premium tariffs for risk groups;</a:t>
          </a:r>
          <a:endParaRPr lang="en-US" sz="1600" b="0" kern="1200" dirty="0">
            <a:solidFill>
              <a:schemeClr val="tx1">
                <a:lumMod val="95000"/>
                <a:lumOff val="5000"/>
              </a:schemeClr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Establish actuarially sound market actuarial minimum reserving benchmarks;</a:t>
          </a:r>
          <a:endParaRPr lang="en-US" sz="1600" b="0" kern="1200" dirty="0">
            <a:solidFill>
              <a:schemeClr val="tx1">
                <a:lumMod val="95000"/>
                <a:lumOff val="5000"/>
              </a:schemeClr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Enact reinsurance regulation on the (a) net retention level and (b) quality of reinsurers</a:t>
          </a:r>
          <a:endParaRPr lang="en-US" sz="1600" b="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 rot="5400000">
        <a:off x="4136323" y="-1384711"/>
        <a:ext cx="1234524" cy="7104428"/>
      </dsp:txXfrm>
    </dsp:sp>
    <dsp:sp modelId="{17184FAE-0F87-42F0-926D-7710DA028EEB}">
      <dsp:nvSpPr>
        <dsp:cNvPr id="0" name=""/>
        <dsp:cNvSpPr/>
      </dsp:nvSpPr>
      <dsp:spPr>
        <a:xfrm rot="5400000">
          <a:off x="-257436" y="3722791"/>
          <a:ext cx="1716245" cy="1201371"/>
        </a:xfrm>
        <a:prstGeom prst="chevron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bg1">
              <a:lumMod val="95000"/>
              <a:alpha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Liberalized</a:t>
          </a:r>
          <a:endParaRPr lang="en-US" sz="1800" b="1" kern="1200" dirty="0"/>
        </a:p>
      </dsp:txBody>
      <dsp:txXfrm rot="5400000">
        <a:off x="-257436" y="3722791"/>
        <a:ext cx="1716245" cy="1201371"/>
      </dsp:txXfrm>
    </dsp:sp>
    <dsp:sp modelId="{1A8D9217-0B68-4063-A437-60E54E47B240}">
      <dsp:nvSpPr>
        <dsp:cNvPr id="0" name=""/>
        <dsp:cNvSpPr/>
      </dsp:nvSpPr>
      <dsp:spPr>
        <a:xfrm rot="5400000">
          <a:off x="3888557" y="484665"/>
          <a:ext cx="1726930" cy="7104428"/>
        </a:xfrm>
        <a:prstGeom prst="round2SameRect">
          <a:avLst/>
        </a:prstGeom>
        <a:solidFill>
          <a:schemeClr val="accent2">
            <a:lumMod val="20000"/>
            <a:lumOff val="80000"/>
            <a:alpha val="16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b="0" i="0" kern="1200" dirty="0">
            <a:solidFill>
              <a:schemeClr val="tx1">
                <a:lumMod val="95000"/>
                <a:lumOff val="5000"/>
              </a:schemeClr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b="0" i="0" kern="1200" dirty="0">
            <a:solidFill>
              <a:schemeClr val="tx1">
                <a:lumMod val="95000"/>
                <a:lumOff val="5000"/>
              </a:schemeClr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0" i="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Premium rates will be set individually by insurers;</a:t>
          </a:r>
          <a:endParaRPr lang="en-US" sz="1600" b="0" i="0" kern="1200" dirty="0">
            <a:solidFill>
              <a:schemeClr val="tx1">
                <a:lumMod val="95000"/>
                <a:lumOff val="5000"/>
              </a:schemeClr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0" i="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Standards established in transitional period shall  be used as:</a:t>
          </a:r>
          <a:endParaRPr lang="en-US" sz="1600" b="0" i="0" kern="1200" dirty="0">
            <a:solidFill>
              <a:schemeClr val="tx1">
                <a:lumMod val="95000"/>
                <a:lumOff val="5000"/>
              </a:schemeClr>
            </a:solidFill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Guiding benchmark for insurers in establishing claims and IBNR reserves,  setting premium rates and arranging reinsurance treaties;</a:t>
          </a:r>
          <a:endParaRPr lang="en-US" sz="1600" b="0" i="0" kern="1200" dirty="0">
            <a:solidFill>
              <a:schemeClr val="tx1">
                <a:lumMod val="95000"/>
                <a:lumOff val="5000"/>
              </a:schemeClr>
            </a:solidFill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Risk based criteria by the ISA in assessing MTPL claims paying capacity and solvency of insurers. </a:t>
          </a:r>
          <a:endParaRPr lang="en-US" sz="1600" b="0" i="0" kern="1200" dirty="0">
            <a:solidFill>
              <a:schemeClr val="tx1">
                <a:lumMod val="95000"/>
                <a:lumOff val="5000"/>
              </a:schemeClr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b="0" i="0" kern="1200" dirty="0">
            <a:solidFill>
              <a:schemeClr val="tx1">
                <a:lumMod val="95000"/>
                <a:lumOff val="5000"/>
              </a:schemeClr>
            </a:solidFill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b="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 rot="5400000">
        <a:off x="3888557" y="484665"/>
        <a:ext cx="1726930" cy="7104428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4C4BA7C-E6D0-4E4C-AAB2-1B6E38ABA7FD}">
      <dsp:nvSpPr>
        <dsp:cNvPr id="0" name=""/>
        <dsp:cNvSpPr/>
      </dsp:nvSpPr>
      <dsp:spPr>
        <a:xfrm rot="5400000">
          <a:off x="-255719" y="259658"/>
          <a:ext cx="1704796" cy="1193357"/>
        </a:xfrm>
        <a:prstGeom prst="chevron">
          <a:avLst/>
        </a:prstGeom>
        <a:solidFill>
          <a:schemeClr val="accent2">
            <a:lumMod val="60000"/>
            <a:lumOff val="40000"/>
            <a:alpha val="9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Security</a:t>
          </a:r>
          <a:endParaRPr lang="en-US" sz="1800" b="1" kern="1200" dirty="0"/>
        </a:p>
      </dsp:txBody>
      <dsp:txXfrm rot="5400000">
        <a:off x="-255719" y="259658"/>
        <a:ext cx="1704796" cy="1193357"/>
      </dsp:txXfrm>
    </dsp:sp>
    <dsp:sp modelId="{FF286F70-5E50-45E2-83A1-671FCE0F9F7B}">
      <dsp:nvSpPr>
        <dsp:cNvPr id="0" name=""/>
        <dsp:cNvSpPr/>
      </dsp:nvSpPr>
      <dsp:spPr>
        <a:xfrm rot="5400000">
          <a:off x="4195519" y="-2980160"/>
          <a:ext cx="1108117" cy="7112442"/>
        </a:xfrm>
        <a:prstGeom prst="round2SameRect">
          <a:avLst/>
        </a:prstGeom>
        <a:solidFill>
          <a:schemeClr val="accent2">
            <a:lumMod val="20000"/>
            <a:lumOff val="80000"/>
            <a:alpha val="18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1" kern="1200" dirty="0" smtClean="0"/>
            <a:t>Contribute to adequate level of  reserves , satisfy reinsurance requirements, and guarantee solvency and future stability.</a:t>
          </a:r>
          <a:endParaRPr lang="en-US" sz="16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 rot="5400000">
        <a:off x="4195519" y="-2980160"/>
        <a:ext cx="1108117" cy="7112442"/>
      </dsp:txXfrm>
    </dsp:sp>
    <dsp:sp modelId="{C7D26F62-86E0-469F-BD9F-A93D77697C23}">
      <dsp:nvSpPr>
        <dsp:cNvPr id="0" name=""/>
        <dsp:cNvSpPr/>
      </dsp:nvSpPr>
      <dsp:spPr>
        <a:xfrm rot="5400000">
          <a:off x="-255719" y="1833018"/>
          <a:ext cx="1704796" cy="1193357"/>
        </a:xfrm>
        <a:prstGeom prst="chevron">
          <a:avLst/>
        </a:prstGeom>
        <a:solidFill>
          <a:schemeClr val="accent6">
            <a:lumMod val="75000"/>
            <a:alpha val="7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Operational</a:t>
          </a:r>
          <a:endParaRPr lang="en-GB" sz="14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 </a:t>
          </a:r>
          <a:endParaRPr lang="en-US" sz="1800" b="1" kern="1200" dirty="0"/>
        </a:p>
      </dsp:txBody>
      <dsp:txXfrm rot="5400000">
        <a:off x="-255719" y="1833018"/>
        <a:ext cx="1704796" cy="1193357"/>
      </dsp:txXfrm>
    </dsp:sp>
    <dsp:sp modelId="{AA7D582E-B82E-4A58-9CEA-E0B5AC8DD7C6}">
      <dsp:nvSpPr>
        <dsp:cNvPr id="0" name=""/>
        <dsp:cNvSpPr/>
      </dsp:nvSpPr>
      <dsp:spPr>
        <a:xfrm rot="5400000">
          <a:off x="4136434" y="-1402564"/>
          <a:ext cx="1226289" cy="7112442"/>
        </a:xfrm>
        <a:prstGeom prst="round2SameRect">
          <a:avLst/>
        </a:prstGeom>
        <a:solidFill>
          <a:schemeClr val="accent2">
            <a:lumMod val="20000"/>
            <a:lumOff val="80000"/>
            <a:alpha val="18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Generate profit, market share and market position for insurer considering changes in environment.</a:t>
          </a:r>
          <a:endParaRPr lang="en-US" sz="16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 rot="5400000">
        <a:off x="4136434" y="-1402564"/>
        <a:ext cx="1226289" cy="7112442"/>
      </dsp:txXfrm>
    </dsp:sp>
    <dsp:sp modelId="{17184FAE-0F87-42F0-926D-7710DA028EEB}">
      <dsp:nvSpPr>
        <dsp:cNvPr id="0" name=""/>
        <dsp:cNvSpPr/>
      </dsp:nvSpPr>
      <dsp:spPr>
        <a:xfrm rot="5400000">
          <a:off x="-255719" y="3351522"/>
          <a:ext cx="1704796" cy="1193357"/>
        </a:xfrm>
        <a:prstGeom prst="chevron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bg1">
              <a:lumMod val="95000"/>
              <a:alpha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Consumer’s satisfaction</a:t>
          </a:r>
          <a:endParaRPr lang="en-US" sz="1800" b="1" kern="1200" dirty="0"/>
        </a:p>
      </dsp:txBody>
      <dsp:txXfrm rot="5400000">
        <a:off x="-255719" y="3351522"/>
        <a:ext cx="1704796" cy="1193357"/>
      </dsp:txXfrm>
    </dsp:sp>
    <dsp:sp modelId="{1A8D9217-0B68-4063-A437-60E54E47B240}">
      <dsp:nvSpPr>
        <dsp:cNvPr id="0" name=""/>
        <dsp:cNvSpPr/>
      </dsp:nvSpPr>
      <dsp:spPr>
        <a:xfrm rot="5400000">
          <a:off x="4257053" y="136708"/>
          <a:ext cx="985050" cy="7112442"/>
        </a:xfrm>
        <a:prstGeom prst="round2SameRect">
          <a:avLst/>
        </a:prstGeom>
        <a:solidFill>
          <a:schemeClr val="accent2">
            <a:lumMod val="20000"/>
            <a:lumOff val="80000"/>
            <a:alpha val="18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1" i="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Provide clients with prices based on their risks -  ensure affordability of premiums and quick payments of claims to third parties.</a:t>
          </a:r>
          <a:endParaRPr lang="en-US" sz="1600" b="1" i="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 rot="5400000">
        <a:off x="4257053" y="136708"/>
        <a:ext cx="985050" cy="7112442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0E0F8A2-0367-4B2E-983A-F35D270DEF67}">
      <dsp:nvSpPr>
        <dsp:cNvPr id="0" name=""/>
        <dsp:cNvSpPr/>
      </dsp:nvSpPr>
      <dsp:spPr>
        <a:xfrm>
          <a:off x="0" y="0"/>
          <a:ext cx="8001000" cy="403860"/>
        </a:xfrm>
        <a:prstGeom prst="rect">
          <a:avLst/>
        </a:prstGeom>
        <a:solidFill>
          <a:schemeClr val="accent2">
            <a:lumMod val="20000"/>
            <a:lumOff val="80000"/>
            <a:alpha val="32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solidFill>
                <a:schemeClr val="tx1"/>
              </a:solidFill>
            </a:rPr>
            <a:t>Objective</a:t>
          </a:r>
          <a:endParaRPr lang="en-US" sz="1400" b="1" kern="1200" dirty="0">
            <a:solidFill>
              <a:schemeClr val="tx1"/>
            </a:solidFill>
          </a:endParaRPr>
        </a:p>
      </dsp:txBody>
      <dsp:txXfrm>
        <a:off x="0" y="0"/>
        <a:ext cx="8001000" cy="403860"/>
      </dsp:txXfrm>
    </dsp:sp>
    <dsp:sp modelId="{BE66622B-3802-408B-B0EE-E4D2605DE05D}">
      <dsp:nvSpPr>
        <dsp:cNvPr id="0" name=""/>
        <dsp:cNvSpPr/>
      </dsp:nvSpPr>
      <dsp:spPr>
        <a:xfrm>
          <a:off x="1452" y="403860"/>
          <a:ext cx="4125515" cy="8481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solidFill>
                <a:schemeClr val="tx1"/>
              </a:solidFill>
            </a:rPr>
            <a:t>Total risk premiums are sufficient to timely pay claims arising from underlying risks and uninsured!</a:t>
          </a:r>
        </a:p>
      </dsp:txBody>
      <dsp:txXfrm>
        <a:off x="1452" y="403860"/>
        <a:ext cx="4125515" cy="848106"/>
      </dsp:txXfrm>
    </dsp:sp>
    <dsp:sp modelId="{F872C4E5-4A75-4703-B052-B5BB8BC2006A}">
      <dsp:nvSpPr>
        <dsp:cNvPr id="0" name=""/>
        <dsp:cNvSpPr/>
      </dsp:nvSpPr>
      <dsp:spPr>
        <a:xfrm>
          <a:off x="4021725" y="395446"/>
          <a:ext cx="3872580" cy="8481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solidFill>
                <a:schemeClr val="tx1"/>
              </a:solidFill>
            </a:rPr>
            <a:t>Same risk premium rate is allocated to risks of similar nature (homogeneity)</a:t>
          </a:r>
          <a:endParaRPr lang="en-US" sz="1400" b="1" kern="1200" dirty="0">
            <a:solidFill>
              <a:schemeClr val="tx1"/>
            </a:solidFill>
          </a:endParaRPr>
        </a:p>
      </dsp:txBody>
      <dsp:txXfrm>
        <a:off x="4021725" y="395446"/>
        <a:ext cx="3872580" cy="848106"/>
      </dsp:txXfrm>
    </dsp:sp>
    <dsp:sp modelId="{671C4343-948C-4027-A07A-F0485A35D50B}">
      <dsp:nvSpPr>
        <dsp:cNvPr id="0" name=""/>
        <dsp:cNvSpPr/>
      </dsp:nvSpPr>
      <dsp:spPr>
        <a:xfrm>
          <a:off x="0" y="1251966"/>
          <a:ext cx="8001000" cy="94234"/>
        </a:xfrm>
        <a:prstGeom prst="rect">
          <a:avLst/>
        </a:prstGeom>
        <a:solidFill>
          <a:schemeClr val="accent2">
            <a:lumMod val="20000"/>
            <a:lumOff val="80000"/>
            <a:alpha val="1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816D01-5FD4-40FF-A9AC-32E61E2F2191}">
      <dsp:nvSpPr>
        <dsp:cNvPr id="0" name=""/>
        <dsp:cNvSpPr/>
      </dsp:nvSpPr>
      <dsp:spPr>
        <a:xfrm>
          <a:off x="3534" y="7590"/>
          <a:ext cx="2057548" cy="82301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i="0" kern="1200" smtClean="0"/>
            <a:t>Paid</a:t>
          </a:r>
          <a:endParaRPr lang="en-US" sz="1200" b="1" i="0" kern="1200" dirty="0"/>
        </a:p>
      </dsp:txBody>
      <dsp:txXfrm>
        <a:off x="3534" y="7590"/>
        <a:ext cx="2057548" cy="823019"/>
      </dsp:txXfrm>
    </dsp:sp>
    <dsp:sp modelId="{3459B9BD-B2A4-4C92-B465-17DEED27CA59}">
      <dsp:nvSpPr>
        <dsp:cNvPr id="0" name=""/>
        <dsp:cNvSpPr/>
      </dsp:nvSpPr>
      <dsp:spPr>
        <a:xfrm>
          <a:off x="1855328" y="7590"/>
          <a:ext cx="2057548" cy="82301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i="0" kern="1200" dirty="0" smtClean="0"/>
            <a:t>Reported  but not paid yet (outstanding)</a:t>
          </a:r>
          <a:endParaRPr lang="en-US" sz="1200" b="1" i="0" kern="1200" dirty="0"/>
        </a:p>
      </dsp:txBody>
      <dsp:txXfrm>
        <a:off x="1855328" y="7590"/>
        <a:ext cx="2057548" cy="823019"/>
      </dsp:txXfrm>
    </dsp:sp>
    <dsp:sp modelId="{E91AFDC6-D0E3-49F9-9599-BD6288233DA3}">
      <dsp:nvSpPr>
        <dsp:cNvPr id="0" name=""/>
        <dsp:cNvSpPr/>
      </dsp:nvSpPr>
      <dsp:spPr>
        <a:xfrm>
          <a:off x="3707122" y="7590"/>
          <a:ext cx="2057548" cy="82301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i="0" kern="1200" dirty="0" smtClean="0"/>
            <a:t>Incurred but not reported yet (IBNR)</a:t>
          </a:r>
          <a:endParaRPr lang="en-US" sz="1200" b="1" i="0" kern="1200" dirty="0"/>
        </a:p>
      </dsp:txBody>
      <dsp:txXfrm>
        <a:off x="3707122" y="7590"/>
        <a:ext cx="2057548" cy="823019"/>
      </dsp:txXfrm>
    </dsp:sp>
    <dsp:sp modelId="{E8501B42-7298-4083-BD11-585F422DC6AD}">
      <dsp:nvSpPr>
        <dsp:cNvPr id="0" name=""/>
        <dsp:cNvSpPr/>
      </dsp:nvSpPr>
      <dsp:spPr>
        <a:xfrm>
          <a:off x="5558916" y="7590"/>
          <a:ext cx="2057548" cy="82301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i="0" kern="1200" dirty="0" smtClean="0"/>
            <a:t>Can be reopened</a:t>
          </a:r>
          <a:endParaRPr lang="en-US" sz="1200" b="1" i="0" kern="1200" dirty="0"/>
        </a:p>
      </dsp:txBody>
      <dsp:txXfrm>
        <a:off x="5558916" y="7590"/>
        <a:ext cx="2057548" cy="823019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3EA627E-B5EC-4271-B09E-3D7AEC9EB286}">
      <dsp:nvSpPr>
        <dsp:cNvPr id="0" name=""/>
        <dsp:cNvSpPr/>
      </dsp:nvSpPr>
      <dsp:spPr>
        <a:xfrm>
          <a:off x="1167835" y="10"/>
          <a:ext cx="1093328" cy="109332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Understated claims reserves</a:t>
          </a:r>
          <a:endParaRPr lang="en-US" sz="1050" b="1" kern="1200" dirty="0"/>
        </a:p>
      </dsp:txBody>
      <dsp:txXfrm>
        <a:off x="1167835" y="10"/>
        <a:ext cx="1093328" cy="1093328"/>
      </dsp:txXfrm>
    </dsp:sp>
    <dsp:sp modelId="{E6AC32CE-8EDD-42B8-A97D-E65401AE6105}">
      <dsp:nvSpPr>
        <dsp:cNvPr id="0" name=""/>
        <dsp:cNvSpPr/>
      </dsp:nvSpPr>
      <dsp:spPr>
        <a:xfrm rot="3600000">
          <a:off x="1975506" y="1065684"/>
          <a:ext cx="290329" cy="3689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50" b="1" kern="1200"/>
        </a:p>
      </dsp:txBody>
      <dsp:txXfrm rot="3600000">
        <a:off x="1975506" y="1065684"/>
        <a:ext cx="290329" cy="368998"/>
      </dsp:txXfrm>
    </dsp:sp>
    <dsp:sp modelId="{F5C7E1EE-1400-475C-9475-9AFA5954C0FC}">
      <dsp:nvSpPr>
        <dsp:cNvPr id="0" name=""/>
        <dsp:cNvSpPr/>
      </dsp:nvSpPr>
      <dsp:spPr>
        <a:xfrm>
          <a:off x="1988395" y="1421261"/>
          <a:ext cx="1093328" cy="1093328"/>
        </a:xfrm>
        <a:prstGeom prst="ellipse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Inadequate risk premiums</a:t>
          </a:r>
          <a:endParaRPr lang="en-US" sz="1050" b="1" kern="1200" dirty="0"/>
        </a:p>
      </dsp:txBody>
      <dsp:txXfrm>
        <a:off x="1988395" y="1421261"/>
        <a:ext cx="1093328" cy="1093328"/>
      </dsp:txXfrm>
    </dsp:sp>
    <dsp:sp modelId="{0445655C-CB4E-4340-BAF8-79751FF431C1}">
      <dsp:nvSpPr>
        <dsp:cNvPr id="0" name=""/>
        <dsp:cNvSpPr/>
      </dsp:nvSpPr>
      <dsp:spPr>
        <a:xfrm rot="10800000">
          <a:off x="1577552" y="1783426"/>
          <a:ext cx="290329" cy="3689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50" b="1" kern="1200"/>
        </a:p>
      </dsp:txBody>
      <dsp:txXfrm rot="10800000">
        <a:off x="1577552" y="1783426"/>
        <a:ext cx="290329" cy="368998"/>
      </dsp:txXfrm>
    </dsp:sp>
    <dsp:sp modelId="{310FDB50-73AB-4026-B5BD-9ED3BC1A73AC}">
      <dsp:nvSpPr>
        <dsp:cNvPr id="0" name=""/>
        <dsp:cNvSpPr/>
      </dsp:nvSpPr>
      <dsp:spPr>
        <a:xfrm>
          <a:off x="347276" y="1421261"/>
          <a:ext cx="1093328" cy="1093328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/>
            <a:t>Reduced claims paying capacity</a:t>
          </a:r>
          <a:endParaRPr lang="en-US" sz="1050" b="1" kern="1200" dirty="0"/>
        </a:p>
      </dsp:txBody>
      <dsp:txXfrm>
        <a:off x="347276" y="1421261"/>
        <a:ext cx="1093328" cy="1093328"/>
      </dsp:txXfrm>
    </dsp:sp>
    <dsp:sp modelId="{31B3EBC0-AD2A-40CA-AD21-BED495178A45}">
      <dsp:nvSpPr>
        <dsp:cNvPr id="0" name=""/>
        <dsp:cNvSpPr/>
      </dsp:nvSpPr>
      <dsp:spPr>
        <a:xfrm rot="18000000">
          <a:off x="1154947" y="1079916"/>
          <a:ext cx="290329" cy="3689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50" b="1" kern="1200"/>
        </a:p>
      </dsp:txBody>
      <dsp:txXfrm rot="18000000">
        <a:off x="1154947" y="1079916"/>
        <a:ext cx="290329" cy="3689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3F94D-A39F-49E2-8865-C28CA8201D9A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A7C6DD-D154-4048-AA62-43B29BAB9D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A7C6DD-D154-4048-AA62-43B29BAB9D2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A7C6DD-D154-4048-AA62-43B29BAB9D2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MTPL project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MTPL project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MTPL project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MTPL project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MTPL project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MTPL project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MTPL project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MTPL project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MTPL project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MTPL project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MTPL project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1/23/2012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MTPL project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5C968-2E38-4F46-B507-4118B2F23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.gif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gif"/><Relationship Id="rId4" Type="http://schemas.openxmlformats.org/officeDocument/2006/relationships/image" Target="../media/image1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9.xml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12" Type="http://schemas.microsoft.com/office/2007/relationships/diagramDrawing" Target="../diagrams/drawing9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11" Type="http://schemas.openxmlformats.org/officeDocument/2006/relationships/diagramColors" Target="../diagrams/colors9.xml"/><Relationship Id="rId5" Type="http://schemas.openxmlformats.org/officeDocument/2006/relationships/diagramQuickStyle" Target="../diagrams/quickStyle8.xml"/><Relationship Id="rId10" Type="http://schemas.openxmlformats.org/officeDocument/2006/relationships/diagramQuickStyle" Target="../diagrams/quickStyle9.xml"/><Relationship Id="rId4" Type="http://schemas.openxmlformats.org/officeDocument/2006/relationships/diagramLayout" Target="../diagrams/layout8.xml"/><Relationship Id="rId9" Type="http://schemas.openxmlformats.org/officeDocument/2006/relationships/diagramLayout" Target="../diagrams/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1.gi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1.gif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gif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Layout" Target="../diagrams/layout2.xml"/><Relationship Id="rId7" Type="http://schemas.openxmlformats.org/officeDocument/2006/relationships/image" Target="../media/image1.gif"/><Relationship Id="rId12" Type="http://schemas.microsoft.com/office/2007/relationships/diagramDrawing" Target="../diagrams/drawing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openxmlformats.org/officeDocument/2006/relationships/diagramColors" Target="../diagrams/colors3.xml"/><Relationship Id="rId5" Type="http://schemas.openxmlformats.org/officeDocument/2006/relationships/diagramColors" Target="../diagrams/colors2.xml"/><Relationship Id="rId10" Type="http://schemas.openxmlformats.org/officeDocument/2006/relationships/diagramQuickStyle" Target="../diagrams/quickStyle3.xml"/><Relationship Id="rId4" Type="http://schemas.openxmlformats.org/officeDocument/2006/relationships/diagramQuickStyle" Target="../diagrams/quickStyle2.xml"/><Relationship Id="rId9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13" Type="http://schemas.openxmlformats.org/officeDocument/2006/relationships/image" Target="../media/image1.gif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IV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International Conference of Insurance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mk-MK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Ohrid</a:t>
            </a:r>
            <a:r>
              <a:rPr lang="mk-MK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2012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Liberalizing MTPL Insurance Market in Macedonia</a:t>
            </a:r>
            <a:b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FIRST Initiative Funded Project</a:t>
            </a:r>
            <a:b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World Bank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en-US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81000" y="3048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700" b="1" dirty="0" smtClean="0">
                <a:solidFill>
                  <a:schemeClr val="bg1">
                    <a:lumMod val="50000"/>
                  </a:schemeClr>
                </a:solidFill>
              </a:rPr>
              <a:t>Risk based pricing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7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Objectives</a:t>
            </a:r>
            <a:endParaRPr lang="en-US" sz="27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10" name="Diagram 9"/>
          <p:cNvGraphicFramePr/>
          <p:nvPr/>
        </p:nvGraphicFramePr>
        <p:xfrm>
          <a:off x="533400" y="1295400"/>
          <a:ext cx="83058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Picture 10"/>
          <p:cNvPicPr/>
          <p:nvPr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81000" y="3048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err="1" smtClean="0"/>
              <a:t>Ohrid</a:t>
            </a:r>
            <a:r>
              <a:rPr lang="en-US" dirty="0" smtClean="0"/>
              <a:t>, October 2012</a:t>
            </a:r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5814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Liberalizing MTPL Insurance Market in Macedonia</a:t>
            </a:r>
          </a:p>
          <a:p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IVth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International Conference of Insurance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  <a:t>Risk based pricing</a:t>
            </a: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b="1" dirty="0" smtClean="0"/>
              <a:t>Current tariff adequacy</a:t>
            </a:r>
            <a:br>
              <a:rPr lang="en-GB" sz="2400" b="1" dirty="0" smtClean="0"/>
            </a:b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486400"/>
            <a:ext cx="7924800" cy="639763"/>
          </a:xfrm>
          <a:solidFill>
            <a:schemeClr val="accent2">
              <a:lumMod val="20000"/>
              <a:lumOff val="80000"/>
              <a:alpha val="8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GB" sz="2400" b="1" dirty="0" smtClean="0"/>
              <a:t>MTPL business is not profitable for most companies in the market!</a:t>
            </a:r>
            <a:endParaRPr lang="en-US" sz="24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514600"/>
            <a:ext cx="3657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81000" y="3048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304800" y="1600200"/>
            <a:ext cx="4191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Insurance companies’ view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2514600"/>
            <a:ext cx="3657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Down Arrow 11"/>
          <p:cNvSpPr/>
          <p:nvPr/>
        </p:nvSpPr>
        <p:spPr>
          <a:xfrm>
            <a:off x="1752600" y="2057400"/>
            <a:ext cx="990600" cy="38100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-Right Arrow 12"/>
          <p:cNvSpPr/>
          <p:nvPr/>
        </p:nvSpPr>
        <p:spPr>
          <a:xfrm>
            <a:off x="3962400" y="3657600"/>
            <a:ext cx="609600" cy="457200"/>
          </a:xfrm>
          <a:prstGeom prst="leftRight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err="1" smtClean="0"/>
              <a:t>Ohrid</a:t>
            </a:r>
            <a:r>
              <a:rPr lang="en-US" dirty="0" smtClean="0"/>
              <a:t>, October 2012</a:t>
            </a:r>
            <a:endParaRPr lang="en-US" dirty="0"/>
          </a:p>
        </p:txBody>
      </p:sp>
      <p:sp>
        <p:nvSpPr>
          <p:cNvPr id="1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5814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Liberalizing MTPL Insurance Market in Macedonia</a:t>
            </a:r>
          </a:p>
          <a:p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IVth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International Conference of Insurance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86400" y="19812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DMTPL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  <a:t>Risk based pricing</a:t>
            </a: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b="1" dirty="0" smtClean="0"/>
              <a:t>How much premiums?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b="1" dirty="0" smtClean="0"/>
              <a:t>Premiums: sufficient to pay claims (insured and uninsured), cover expenses and generate profit for insurer</a:t>
            </a:r>
          </a:p>
          <a:p>
            <a:endParaRPr lang="en-GB" sz="1800" b="1" dirty="0" smtClean="0"/>
          </a:p>
          <a:p>
            <a:endParaRPr lang="en-GB" sz="1800" b="1" dirty="0" smtClean="0"/>
          </a:p>
          <a:p>
            <a:endParaRPr lang="en-GB" sz="1800" b="1" dirty="0" smtClean="0"/>
          </a:p>
          <a:p>
            <a:endParaRPr lang="en-GB" sz="1800" b="1" dirty="0" smtClean="0"/>
          </a:p>
          <a:p>
            <a:endParaRPr lang="en-GB" sz="1800" b="1" dirty="0" smtClean="0"/>
          </a:p>
          <a:p>
            <a:endParaRPr lang="en-GB" sz="1800" b="1" dirty="0" smtClean="0"/>
          </a:p>
          <a:p>
            <a:endParaRPr lang="en-GB" sz="1800" b="1" dirty="0" smtClean="0"/>
          </a:p>
          <a:p>
            <a:endParaRPr lang="en-GB" sz="1800" b="1" dirty="0" smtClean="0"/>
          </a:p>
          <a:p>
            <a:r>
              <a:rPr lang="en-GB" sz="1800" b="1" dirty="0" smtClean="0"/>
              <a:t>Risk premium: sufficient to cover underlying risks (expected cost of claims from respective contracts) –  largely independent from insurer</a:t>
            </a:r>
          </a:p>
          <a:p>
            <a:r>
              <a:rPr lang="en-GB" sz="1800" b="1" dirty="0" smtClean="0"/>
              <a:t>Loadings: sufficient to cover costs and generate targeted profit (subject to insurer’s effectiveness) – largely depending on insurer’s practices</a:t>
            </a:r>
            <a:endParaRPr lang="en-US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514600"/>
            <a:ext cx="7162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81000" y="3048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133600" y="4343400"/>
            <a:ext cx="3581400" cy="40011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Target: Combined ratio &lt;100%</a:t>
            </a:r>
          </a:p>
        </p:txBody>
      </p:sp>
      <p:sp>
        <p:nvSpPr>
          <p:cNvPr id="10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err="1" smtClean="0"/>
              <a:t>Ohrid</a:t>
            </a:r>
            <a:r>
              <a:rPr lang="en-US" dirty="0" smtClean="0"/>
              <a:t>, October 2012</a:t>
            </a:r>
            <a:endParaRPr lang="en-US" dirty="0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5814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Liberalizing MTPL Insurance Market in Macedonia</a:t>
            </a:r>
          </a:p>
          <a:p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IVth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International Conference of Insurance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/>
              <a:t>Risk based pricing</a:t>
            </a:r>
            <a:br>
              <a:rPr lang="en-GB" sz="2400" b="1" dirty="0" smtClean="0"/>
            </a:br>
            <a:r>
              <a:rPr lang="en-GB" sz="2400" b="1" dirty="0" smtClean="0"/>
              <a:t>Determine risk premium rates</a:t>
            </a:r>
            <a:endParaRPr lang="en-US" sz="24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81000" y="3048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/>
        </p:nvGraphicFramePr>
        <p:xfrm>
          <a:off x="533400" y="1600200"/>
          <a:ext cx="8001000" cy="134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3657600"/>
            <a:ext cx="8229600" cy="2667000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algn="ctr">
              <a:buNone/>
            </a:pPr>
            <a:endParaRPr lang="en-GB" sz="1800" b="1" dirty="0" smtClean="0"/>
          </a:p>
          <a:p>
            <a:pPr algn="ctr">
              <a:buNone/>
            </a:pPr>
            <a:r>
              <a:rPr lang="en-GB" sz="1800" dirty="0" smtClean="0"/>
              <a:t>Historical information  and  tendencies of: </a:t>
            </a:r>
          </a:p>
          <a:p>
            <a:pPr algn="ctr">
              <a:buNone/>
            </a:pPr>
            <a:r>
              <a:rPr lang="en-GB" sz="1800" b="1" dirty="0" smtClean="0"/>
              <a:t>Regulatory requirements</a:t>
            </a:r>
          </a:p>
          <a:p>
            <a:pPr algn="ctr">
              <a:buNone/>
            </a:pPr>
            <a:r>
              <a:rPr lang="en-GB" sz="1800" b="1" dirty="0" smtClean="0"/>
              <a:t>Market segmentation and growth</a:t>
            </a:r>
          </a:p>
          <a:p>
            <a:pPr algn="ctr">
              <a:buNone/>
            </a:pPr>
            <a:r>
              <a:rPr lang="en-GB" sz="1800" b="1" dirty="0" smtClean="0"/>
              <a:t>Market claims patterns </a:t>
            </a:r>
          </a:p>
          <a:p>
            <a:pPr algn="ctr">
              <a:buNone/>
            </a:pPr>
            <a:r>
              <a:rPr lang="en-GB" sz="1800" b="1" dirty="0" smtClean="0"/>
              <a:t>Other economic factors with impact in MTPL business</a:t>
            </a:r>
          </a:p>
          <a:p>
            <a:pPr algn="ctr">
              <a:buNone/>
            </a:pPr>
            <a:endParaRPr lang="en-GB" sz="1800" b="1" dirty="0" smtClean="0"/>
          </a:p>
          <a:p>
            <a:endParaRPr lang="en-US" sz="1400" b="1" dirty="0"/>
          </a:p>
        </p:txBody>
      </p:sp>
      <p:sp>
        <p:nvSpPr>
          <p:cNvPr id="12" name="Down Arrow 11"/>
          <p:cNvSpPr/>
          <p:nvPr/>
        </p:nvSpPr>
        <p:spPr>
          <a:xfrm>
            <a:off x="3352800" y="3048000"/>
            <a:ext cx="2362200" cy="457200"/>
          </a:xfrm>
          <a:prstGeom prst="downArrow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based 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err="1" smtClean="0"/>
              <a:t>Ohrid</a:t>
            </a:r>
            <a:r>
              <a:rPr lang="en-US" dirty="0" smtClean="0"/>
              <a:t>, October 2012</a:t>
            </a:r>
            <a:endParaRPr lang="en-US" dirty="0"/>
          </a:p>
        </p:txBody>
      </p:sp>
      <p:sp>
        <p:nvSpPr>
          <p:cNvPr id="13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5814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Liberalizing MTPL Insurance Market in Macedonia</a:t>
            </a:r>
          </a:p>
          <a:p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IVth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International Conference of Insurance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  <a:t>Risk based pricing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b="1" dirty="0" smtClean="0"/>
              <a:t>Process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525963"/>
          </a:xfrm>
        </p:spPr>
        <p:txBody>
          <a:bodyPr>
            <a:noAutofit/>
          </a:bodyPr>
          <a:lstStyle/>
          <a:p>
            <a:pPr lvl="1" algn="ctr">
              <a:buNone/>
            </a:pPr>
            <a:endParaRPr lang="en-GB" sz="1800" dirty="0" smtClean="0"/>
          </a:p>
          <a:p>
            <a:r>
              <a:rPr lang="en-GB" sz="1800" dirty="0" smtClean="0"/>
              <a:t>Determine relevant and available Information, both qualitative and quantitative,  – collect data </a:t>
            </a:r>
            <a:r>
              <a:rPr lang="en-GB" sz="1800" b="1" dirty="0" smtClean="0"/>
              <a:t>(past experience)</a:t>
            </a:r>
          </a:p>
          <a:p>
            <a:r>
              <a:rPr lang="en-GB" sz="1800" dirty="0" smtClean="0"/>
              <a:t>Select </a:t>
            </a:r>
            <a:r>
              <a:rPr lang="en-GB" sz="1800" b="1" dirty="0" smtClean="0"/>
              <a:t>risk classification model and procedure </a:t>
            </a:r>
            <a:r>
              <a:rPr lang="en-GB" sz="1800" dirty="0" smtClean="0"/>
              <a:t>(divide portfolio into sub pools with different claim experiences: e.g. type of vehicle, age of driver, location, use, etc.)</a:t>
            </a:r>
          </a:p>
          <a:p>
            <a:r>
              <a:rPr lang="en-GB" sz="1800" b="1" dirty="0" smtClean="0"/>
              <a:t>Analyze </a:t>
            </a:r>
            <a:r>
              <a:rPr lang="en-GB" sz="1800" dirty="0" smtClean="0"/>
              <a:t>data</a:t>
            </a:r>
            <a:r>
              <a:rPr lang="en-GB" sz="1800" b="1" dirty="0" smtClean="0"/>
              <a:t> </a:t>
            </a:r>
            <a:r>
              <a:rPr lang="en-GB" sz="1800" dirty="0" smtClean="0"/>
              <a:t>in accordance with model (frequency and severity distributions), </a:t>
            </a:r>
          </a:p>
          <a:p>
            <a:r>
              <a:rPr lang="en-GB" sz="1800" b="1" dirty="0" smtClean="0"/>
              <a:t>Select assumptions  </a:t>
            </a:r>
            <a:r>
              <a:rPr lang="en-GB" sz="1800" dirty="0" smtClean="0"/>
              <a:t>- inflation and superimposed inflation, environmental changes  (e.g. change in policy limits)</a:t>
            </a:r>
          </a:p>
          <a:p>
            <a:r>
              <a:rPr lang="en-GB" sz="1800" b="1" dirty="0" smtClean="0"/>
              <a:t>Calculate expected levels of claim costs</a:t>
            </a:r>
          </a:p>
          <a:p>
            <a:r>
              <a:rPr lang="en-GB" sz="1800" b="1" dirty="0" smtClean="0"/>
              <a:t>Test results </a:t>
            </a:r>
            <a:r>
              <a:rPr lang="en-GB" sz="1800" dirty="0" smtClean="0"/>
              <a:t>for variability and sensitivity (large claims, data volumes, etc)</a:t>
            </a:r>
          </a:p>
          <a:p>
            <a:r>
              <a:rPr lang="en-GB" sz="1800" b="1" dirty="0" smtClean="0"/>
              <a:t>Validate</a:t>
            </a:r>
            <a:r>
              <a:rPr lang="en-GB" sz="1800" dirty="0" smtClean="0"/>
              <a:t> premium rates.</a:t>
            </a:r>
          </a:p>
          <a:p>
            <a:endParaRPr lang="en-GB" sz="1800" dirty="0" smtClean="0"/>
          </a:p>
          <a:p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1" name="Picture 10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81000" y="3048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err="1" smtClean="0"/>
              <a:t>Ohrid</a:t>
            </a:r>
            <a:r>
              <a:rPr lang="en-US" dirty="0" smtClean="0"/>
              <a:t>, October 2012</a:t>
            </a:r>
            <a:endParaRPr lang="en-US" dirty="0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5814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Liberalizing MTPL Insurance Market in Macedonia</a:t>
            </a:r>
          </a:p>
          <a:p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IVth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International Conference of Insurance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  <a:t>Risk based pricing </a:t>
            </a: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b="1" dirty="0" smtClean="0"/>
              <a:t>Data collection / availability</a:t>
            </a:r>
            <a:endParaRPr lang="en-US" sz="24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err="1" smtClean="0"/>
              <a:t>Ohrid</a:t>
            </a:r>
            <a:r>
              <a:rPr lang="en-US" dirty="0" smtClean="0"/>
              <a:t>, October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5814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Liberalizing MTPL Insurance Market in Macedonia</a:t>
            </a:r>
          </a:p>
          <a:p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IVth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International Conference of Insurance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9" name="Picture 8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81000" y="3048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0"/>
          <p:cNvSpPr txBox="1">
            <a:spLocks/>
          </p:cNvSpPr>
          <p:nvPr/>
        </p:nvSpPr>
        <p:spPr>
          <a:xfrm>
            <a:off x="533400" y="1676400"/>
            <a:ext cx="8229600" cy="41148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Historical information  and  tendencies: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Motor vehicle market  (YES)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b="1" dirty="0" smtClean="0"/>
              <a:t>Development of country minimum insured limits (YES)</a:t>
            </a:r>
            <a:endParaRPr kumimoji="0" lang="en-GB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Data for homogenous risk groups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 of insurance policies  (YES)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 of accidents and related insurance claims (YES)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 of uninsured claims (YES)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Detailed claims data </a:t>
            </a:r>
            <a:r>
              <a:rPr lang="en-GB" b="1" dirty="0" smtClean="0"/>
              <a:t>to be used to generate d</a:t>
            </a:r>
            <a:r>
              <a:rPr kumimoji="0" lang="en-GB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istributions</a:t>
            </a:r>
            <a:r>
              <a:rPr kumimoji="0" lang="en-GB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claims severities for material damage and bodily injury claims (not complete – missing details on reporting dates, category of vehicles, age of drivers, location, use of vehicle, etc.)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Specific impact of bodily injury claims settled through court procedures (statistical information – missing details)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Past and expected level of inflation and superimposed inflation (YES)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  <a:t>Risk based pricing </a:t>
            </a:r>
            <a:b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sz="2400" b="1" dirty="0" smtClean="0"/>
              <a:t>Rating factors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 smtClean="0"/>
              <a:t>Vehicle category</a:t>
            </a:r>
          </a:p>
          <a:p>
            <a:r>
              <a:rPr lang="en-GB" b="1" dirty="0" smtClean="0"/>
              <a:t>Age group</a:t>
            </a:r>
          </a:p>
          <a:p>
            <a:r>
              <a:rPr lang="en-GB" b="1" dirty="0" smtClean="0"/>
              <a:t>Driving record</a:t>
            </a:r>
          </a:p>
          <a:p>
            <a:r>
              <a:rPr lang="en-GB" b="1" dirty="0" smtClean="0"/>
              <a:t>Vehicle use(personal, taxi, etc)</a:t>
            </a:r>
          </a:p>
          <a:p>
            <a:r>
              <a:rPr lang="en-GB" b="1" dirty="0" smtClean="0"/>
              <a:t>Impact of uninsured vehicles (premium contribution to guarantee fund).</a:t>
            </a:r>
          </a:p>
          <a:p>
            <a:r>
              <a:rPr lang="en-GB" b="1" dirty="0" smtClean="0"/>
              <a:t>Inflation and superimposed inflation</a:t>
            </a:r>
          </a:p>
          <a:p>
            <a:r>
              <a:rPr lang="en-GB" b="1" dirty="0" smtClean="0"/>
              <a:t>Location (?)</a:t>
            </a:r>
          </a:p>
          <a:p>
            <a:r>
              <a:rPr lang="en-GB" b="1" dirty="0" smtClean="0"/>
              <a:t>Age of driving license (?)</a:t>
            </a:r>
          </a:p>
          <a:p>
            <a:endParaRPr lang="en-GB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81000" y="3048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err="1" smtClean="0"/>
              <a:t>Ohrid</a:t>
            </a:r>
            <a:r>
              <a:rPr lang="en-US" dirty="0" smtClean="0"/>
              <a:t>, October 2012</a:t>
            </a:r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5814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Liberalizing MTPL Insurance Market in Macedonia</a:t>
            </a:r>
          </a:p>
          <a:p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IVth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International Conference of Insurance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  <a:t>Risk based pricing</a:t>
            </a: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b="1" dirty="0" smtClean="0"/>
              <a:t>Considerations on rating factors- vehicle category</a:t>
            </a:r>
            <a:br>
              <a:rPr lang="en-GB" sz="2400" b="1" dirty="0" smtClean="0"/>
            </a:br>
            <a:r>
              <a:rPr lang="en-GB" sz="2400" b="1" dirty="0" smtClean="0"/>
              <a:t>DMTPL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0" y="1676400"/>
            <a:ext cx="3200400" cy="4419600"/>
          </a:xfrm>
          <a:solidFill>
            <a:schemeClr val="accent2">
              <a:lumMod val="20000"/>
              <a:lumOff val="80000"/>
              <a:alpha val="20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endParaRPr lang="en-GB" sz="1800" b="1" dirty="0" smtClean="0"/>
          </a:p>
          <a:p>
            <a:pPr>
              <a:buNone/>
            </a:pPr>
            <a:endParaRPr lang="en-GB" sz="1800" b="1" dirty="0" smtClean="0"/>
          </a:p>
          <a:p>
            <a:r>
              <a:rPr lang="en-GB" sz="1800" b="1" dirty="0" smtClean="0"/>
              <a:t>Personal vehicles (cars) have  high claims ratio</a:t>
            </a:r>
            <a:r>
              <a:rPr lang="en-US" sz="1800" b="1" dirty="0" smtClean="0"/>
              <a:t>! Premiums written not sufficient to pay related losses and expenses!</a:t>
            </a:r>
          </a:p>
          <a:p>
            <a:endParaRPr lang="en-US" sz="1800" b="1" dirty="0" smtClean="0"/>
          </a:p>
          <a:p>
            <a:r>
              <a:rPr lang="en-GB" sz="1800" b="1" dirty="0" smtClean="0"/>
              <a:t>Volatility for buses and trucks is high due to less frequent  large losses  in such categories.</a:t>
            </a:r>
          </a:p>
          <a:p>
            <a:endParaRPr lang="en-GB" sz="1800" b="1" dirty="0" smtClean="0"/>
          </a:p>
          <a:p>
            <a:endParaRPr lang="en-GB" sz="1800" b="1" dirty="0" smtClean="0"/>
          </a:p>
          <a:p>
            <a:endParaRPr lang="en-GB" sz="1800" b="1" dirty="0" smtClean="0"/>
          </a:p>
          <a:p>
            <a:endParaRPr lang="en-GB" sz="1800" b="1" dirty="0" smtClean="0"/>
          </a:p>
          <a:p>
            <a:endParaRPr lang="en-GB" sz="1800" b="1" dirty="0" smtClean="0"/>
          </a:p>
          <a:p>
            <a:endParaRPr lang="en-GB" sz="1800" b="1" dirty="0" smtClean="0"/>
          </a:p>
          <a:p>
            <a:pPr>
              <a:buNone/>
            </a:pPr>
            <a:endParaRPr lang="en-GB" sz="1800" b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81000" y="3048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err="1" smtClean="0"/>
              <a:t>Ohrid</a:t>
            </a:r>
            <a:r>
              <a:rPr lang="en-US" dirty="0" smtClean="0"/>
              <a:t>, October 2012</a:t>
            </a:r>
            <a:endParaRPr lang="en-US" dirty="0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5814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Liberalizing MTPL Insurance Market in Macedonia</a:t>
            </a:r>
          </a:p>
          <a:p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IVth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International Conference of Insurance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120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1" y="1676400"/>
            <a:ext cx="4572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  <a:t>Risk based pricing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b="1" dirty="0" smtClean="0"/>
              <a:t>Vehicle category DMTPL (contd.)</a:t>
            </a:r>
            <a:endParaRPr lang="en-US" sz="24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733800"/>
            <a:ext cx="3581400" cy="2390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219201"/>
            <a:ext cx="3657600" cy="2362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15"/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81000" y="3048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6"/>
          <p:cNvSpPr/>
          <p:nvPr/>
        </p:nvSpPr>
        <p:spPr>
          <a:xfrm>
            <a:off x="4572000" y="3657600"/>
            <a:ext cx="3657600" cy="2462213"/>
          </a:xfrm>
          <a:prstGeom prst="rect">
            <a:avLst/>
          </a:prstGeom>
          <a:solidFill>
            <a:schemeClr val="accent2">
              <a:lumMod val="20000"/>
              <a:lumOff val="80000"/>
              <a:alpha val="22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GB" sz="1400" b="1" dirty="0" smtClean="0"/>
              <a:t>About 85% of  total market losses arise from cars -  respective share in total premiums is 75%.</a:t>
            </a:r>
          </a:p>
          <a:p>
            <a:endParaRPr lang="en-GB" sz="1400" b="1" dirty="0" smtClean="0"/>
          </a:p>
          <a:p>
            <a:r>
              <a:rPr lang="en-GB" sz="1400" b="1" dirty="0" smtClean="0">
                <a:solidFill>
                  <a:srgbClr val="C00000"/>
                </a:solidFill>
              </a:rPr>
              <a:t>Sub-categories  in category of cars (based on engine size or capacity ) shall enable proper pricing for highly different risks.</a:t>
            </a:r>
          </a:p>
          <a:p>
            <a:endParaRPr lang="en-GB" sz="1400" b="1" dirty="0" smtClean="0"/>
          </a:p>
          <a:p>
            <a:r>
              <a:rPr lang="en-GB" sz="1400" b="1" dirty="0" smtClean="0"/>
              <a:t>There is high loss volatility  (due to low frequency /high severity nature) in categories of buses and trucks.</a:t>
            </a:r>
          </a:p>
        </p:txBody>
      </p:sp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1219200"/>
            <a:ext cx="3581400" cy="2327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err="1" smtClean="0"/>
              <a:t>Ohrid</a:t>
            </a:r>
            <a:r>
              <a:rPr lang="en-US" dirty="0" smtClean="0"/>
              <a:t>, October 2012</a:t>
            </a:r>
            <a:endParaRPr lang="en-US" dirty="0"/>
          </a:p>
        </p:txBody>
      </p:sp>
      <p:sp>
        <p:nvSpPr>
          <p:cNvPr id="1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5814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Liberalizing MTPL Insurance Market in Macedonia</a:t>
            </a:r>
          </a:p>
          <a:p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IVth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International Conference of Insurance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  <a:t>Risk based pricing</a:t>
            </a:r>
            <a:b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Rating factors DMTPL - </a:t>
            </a:r>
            <a:r>
              <a:rPr lang="en-GB" sz="2400" b="1" dirty="0" smtClean="0"/>
              <a:t>Driver’s age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495800"/>
            <a:ext cx="8305800" cy="1752600"/>
          </a:xfrm>
          <a:solidFill>
            <a:schemeClr val="accent2">
              <a:lumMod val="20000"/>
              <a:lumOff val="80000"/>
              <a:alpha val="1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1400" b="1" dirty="0" smtClean="0"/>
              <a:t>Higher claims records for very young and very old ages relative to number of policies.</a:t>
            </a:r>
          </a:p>
          <a:p>
            <a:pPr algn="ctr">
              <a:buNone/>
            </a:pPr>
            <a:endParaRPr lang="en-GB" sz="1400" b="1" dirty="0" smtClean="0"/>
          </a:p>
          <a:p>
            <a:pPr algn="ctr">
              <a:buNone/>
            </a:pPr>
            <a:r>
              <a:rPr lang="en-GB" sz="1400" b="1" dirty="0" smtClean="0"/>
              <a:t>Management information systems (Information </a:t>
            </a:r>
            <a:r>
              <a:rPr lang="en-GB" sz="1400" b="1" dirty="0" err="1" smtClean="0"/>
              <a:t>Center</a:t>
            </a:r>
            <a:r>
              <a:rPr lang="en-GB" sz="1400" b="1" dirty="0" smtClean="0"/>
              <a:t> and Insurers’ databases) should include information on claims severity relative to age and category of vehicle.</a:t>
            </a:r>
          </a:p>
          <a:p>
            <a:pPr algn="ctr"/>
            <a:endParaRPr lang="en-GB" sz="1400" b="1" dirty="0" smtClean="0"/>
          </a:p>
          <a:p>
            <a:pPr algn="ctr">
              <a:buNone/>
            </a:pPr>
            <a:r>
              <a:rPr lang="en-GB" sz="1400" b="1" dirty="0" smtClean="0"/>
              <a:t>Cluster analysis is ongoing under the project for specification of (a) age risk groups and (b) relative difference in premium rates.</a:t>
            </a:r>
            <a:endParaRPr lang="en-US" sz="14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0"/>
            <a:ext cx="4398128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21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81000" y="3048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1524000"/>
            <a:ext cx="3657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err="1" smtClean="0"/>
              <a:t>Ohrid</a:t>
            </a:r>
            <a:r>
              <a:rPr lang="en-US" dirty="0" smtClean="0"/>
              <a:t>, October 2012</a:t>
            </a:r>
            <a:endParaRPr lang="en-US" dirty="0"/>
          </a:p>
        </p:txBody>
      </p:sp>
      <p:sp>
        <p:nvSpPr>
          <p:cNvPr id="2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5814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Liberalizing MTPL Insurance Market in Macedonia</a:t>
            </a:r>
          </a:p>
          <a:p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IVth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International Conference of Insurance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000" b="1" dirty="0" smtClean="0">
              <a:solidFill>
                <a:schemeClr val="tx1">
                  <a:lumMod val="95000"/>
                  <a:lumOff val="5000"/>
                </a:schemeClr>
              </a:solidFill>
              <a:hlinkClick r:id="" action="ppaction://noaction"/>
            </a:endParaRPr>
          </a:p>
          <a:p>
            <a:endParaRPr lang="en-GB" sz="2000" b="1" dirty="0" smtClean="0">
              <a:solidFill>
                <a:schemeClr val="tx1">
                  <a:lumMod val="95000"/>
                  <a:lumOff val="5000"/>
                </a:schemeClr>
              </a:solidFill>
              <a:hlinkClick r:id="" action="ppaction://noaction"/>
            </a:endParaRPr>
          </a:p>
          <a:p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Best price for consumers, based on risk characteristics;</a:t>
            </a:r>
          </a:p>
          <a:p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Level-playing field / fair competition for market players;</a:t>
            </a:r>
          </a:p>
          <a:p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Advantageous  to more technically sound players;</a:t>
            </a:r>
          </a:p>
          <a:p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Faster and better payment of claims to consumers.</a:t>
            </a:r>
          </a:p>
          <a:p>
            <a:endParaRPr lang="en-GB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buNone/>
            </a:pPr>
            <a:r>
              <a:rPr lang="en-GB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Brings market stability, growth and confidence</a:t>
            </a:r>
          </a:p>
          <a:p>
            <a:endParaRPr lang="en-GB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81000" y="3048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GB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Benefits of a sound MTPL market liberalization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4343400" y="4343400"/>
            <a:ext cx="914400" cy="533400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err="1" smtClean="0"/>
              <a:t>Ohrid</a:t>
            </a:r>
            <a:r>
              <a:rPr lang="en-US" dirty="0" smtClean="0"/>
              <a:t>, October 2012</a:t>
            </a:r>
            <a:endParaRPr lang="en-US" dirty="0"/>
          </a:p>
        </p:txBody>
      </p:sp>
      <p:sp>
        <p:nvSpPr>
          <p:cNvPr id="13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5814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Liberalizing MTPL Insurance Market in Macedonia</a:t>
            </a:r>
          </a:p>
          <a:p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IVth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International Conference of Insurance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  <a:t>Risk based pricing</a:t>
            </a:r>
            <a:b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Rating factors DMTPL – claims experience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933574"/>
            <a:ext cx="373380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5105400"/>
            <a:ext cx="7772400" cy="1143000"/>
          </a:xfrm>
          <a:prstGeom prst="rect">
            <a:avLst/>
          </a:prstGeom>
          <a:solidFill>
            <a:schemeClr val="accent2">
              <a:lumMod val="20000"/>
              <a:lumOff val="80000"/>
              <a:alpha val="1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>
              <a:spcBef>
                <a:spcPct val="20000"/>
              </a:spcBef>
              <a:buFont typeface="+mj-lt"/>
              <a:buAutoNum type="arabicPeriod"/>
            </a:pPr>
            <a:r>
              <a:rPr lang="en-GB" sz="1400" b="1" dirty="0" smtClean="0"/>
              <a:t>Young drivers have worse claims history</a:t>
            </a:r>
          </a:p>
          <a:p>
            <a:pPr marL="342900" lvl="0" indent="-342900" algn="ctr">
              <a:spcBef>
                <a:spcPct val="20000"/>
              </a:spcBef>
              <a:buFont typeface="+mj-lt"/>
              <a:buAutoNum type="arabicPeriod"/>
            </a:pPr>
            <a:r>
              <a:rPr lang="en-GB" sz="1400" b="1" dirty="0" smtClean="0"/>
              <a:t>Average premium is almost flat for all group ages</a:t>
            </a:r>
          </a:p>
          <a:p>
            <a:pPr algn="ctr">
              <a:buNone/>
            </a:pPr>
            <a:endParaRPr lang="en-GB" sz="1400" b="1" dirty="0" smtClean="0"/>
          </a:p>
          <a:p>
            <a:pPr algn="ctr">
              <a:buNone/>
            </a:pPr>
            <a:r>
              <a:rPr lang="en-GB" sz="1400" b="1" dirty="0" smtClean="0"/>
              <a:t>Driver’s claims experience should be used  rather than vehicle’s or owner’s history – liable driver has to pay a higher price!</a:t>
            </a:r>
          </a:p>
          <a:p>
            <a:pPr algn="ctr">
              <a:buNone/>
            </a:pPr>
            <a:endParaRPr lang="en-GB" sz="1400" b="1" dirty="0" smtClean="0"/>
          </a:p>
        </p:txBody>
      </p:sp>
      <p:pic>
        <p:nvPicPr>
          <p:cNvPr id="11" name="Picture 10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81000" y="3048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1943100"/>
            <a:ext cx="4053187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err="1" smtClean="0"/>
              <a:t>Ohrid</a:t>
            </a:r>
            <a:r>
              <a:rPr lang="en-US" dirty="0" smtClean="0"/>
              <a:t>, October 2012</a:t>
            </a:r>
            <a:endParaRPr lang="en-US" dirty="0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5814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Liberalizing MTPL Insurance Market in Macedonia</a:t>
            </a:r>
          </a:p>
          <a:p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IVth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International Conference of Insurance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  <a:t>Risk based pricing</a:t>
            </a:r>
            <a:b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Rating factors DMTPL– uninsured vehicles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MTPL project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828800"/>
            <a:ext cx="4038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828800"/>
            <a:ext cx="37338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81000" y="3048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5029200"/>
            <a:ext cx="8229600" cy="914400"/>
          </a:xfrm>
          <a:prstGeom prst="rect">
            <a:avLst/>
          </a:prstGeom>
          <a:solidFill>
            <a:schemeClr val="accent2">
              <a:lumMod val="20000"/>
              <a:lumOff val="80000"/>
              <a:alpha val="1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>
              <a:spcBef>
                <a:spcPct val="20000"/>
              </a:spcBef>
              <a:buFont typeface="+mj-lt"/>
              <a:buAutoNum type="arabicPeriod"/>
            </a:pPr>
            <a:r>
              <a:rPr lang="en-GB" sz="1400" b="1" dirty="0" smtClean="0"/>
              <a:t>Decreasing tendency of uninsured claims number relative to insured </a:t>
            </a:r>
          </a:p>
          <a:p>
            <a:pPr marL="342900" lvl="0" indent="-342900" algn="ctr">
              <a:spcBef>
                <a:spcPct val="20000"/>
              </a:spcBef>
              <a:buFont typeface="+mj-lt"/>
              <a:buAutoNum type="arabicPeriod"/>
            </a:pPr>
            <a:r>
              <a:rPr lang="en-GB" sz="1400" b="1" dirty="0" smtClean="0"/>
              <a:t>Severity of uninsured claims substantially higher compared to insured claims (uninsured claims comprise 6% in number and 12% in amounts of claims paid)</a:t>
            </a:r>
          </a:p>
          <a:p>
            <a:pPr marL="342900" lvl="0" indent="-342900" algn="ctr">
              <a:spcBef>
                <a:spcPct val="20000"/>
              </a:spcBef>
            </a:pPr>
            <a:endParaRPr lang="en-GB" sz="1400" b="1" dirty="0" smtClean="0"/>
          </a:p>
          <a:p>
            <a:pPr algn="ctr">
              <a:buNone/>
            </a:pPr>
            <a:endParaRPr lang="en-GB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  <a:t>Risk based pricing</a:t>
            </a:r>
            <a:b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Rating factors – Inflation and superimposed inflation)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Trends of economic macro inflation </a:t>
            </a:r>
          </a:p>
          <a:p>
            <a:r>
              <a:rPr lang="en-GB" dirty="0" smtClean="0"/>
              <a:t>Trends of additional superimposed inflation (repair costs, medical expenses, legal costs).</a:t>
            </a:r>
          </a:p>
          <a:p>
            <a:r>
              <a:rPr lang="en-GB" dirty="0" smtClean="0"/>
              <a:t>Changes in trends will be reflected in future claims payments and risk premium rates.</a:t>
            </a:r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MTPL project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9" name="Picture 8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81000" y="3048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  <a:t>Risk based pricing </a:t>
            </a: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b="1" dirty="0" smtClean="0"/>
              <a:t>Procedure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077200" cy="2666999"/>
          </a:xfrm>
        </p:spPr>
        <p:txBody>
          <a:bodyPr>
            <a:noAutofit/>
          </a:bodyPr>
          <a:lstStyle/>
          <a:p>
            <a:r>
              <a:rPr lang="en-GB" sz="1800" dirty="0" smtClean="0"/>
              <a:t>Separate trends as to their effect on claims frequency and size and forecast separately</a:t>
            </a:r>
          </a:p>
          <a:p>
            <a:r>
              <a:rPr lang="en-GB" sz="1800" dirty="0" smtClean="0"/>
              <a:t>Identify period to which past data relate</a:t>
            </a:r>
          </a:p>
          <a:p>
            <a:r>
              <a:rPr lang="en-GB" sz="1800" dirty="0" smtClean="0"/>
              <a:t>Define period for which new tariffs shall apply</a:t>
            </a:r>
          </a:p>
          <a:p>
            <a:r>
              <a:rPr lang="en-GB" sz="1800" dirty="0" smtClean="0"/>
              <a:t>Identify period in which claims will arise; </a:t>
            </a:r>
          </a:p>
          <a:p>
            <a:r>
              <a:rPr lang="en-GB" sz="1800" dirty="0" smtClean="0"/>
              <a:t>Evaluate accuracy of available data </a:t>
            </a:r>
            <a:r>
              <a:rPr lang="en-GB" sz="1800" i="1" u="sng" dirty="0" err="1" smtClean="0"/>
              <a:t>vs</a:t>
            </a:r>
            <a:r>
              <a:rPr lang="en-GB" sz="1800" i="1" u="sng" dirty="0" smtClean="0"/>
              <a:t> </a:t>
            </a:r>
            <a:r>
              <a:rPr lang="en-GB" sz="1800" dirty="0" smtClean="0"/>
              <a:t>accuracy  required in projections</a:t>
            </a:r>
          </a:p>
          <a:p>
            <a:r>
              <a:rPr lang="en-GB" sz="1800" dirty="0" smtClean="0"/>
              <a:t>Specify model: segmentation, parameters / rating factors that will be used in calculations based on available market data. </a:t>
            </a:r>
          </a:p>
          <a:p>
            <a:pPr>
              <a:buNone/>
            </a:pPr>
            <a:endParaRPr lang="en-GB" sz="1800" dirty="0" smtClean="0"/>
          </a:p>
          <a:p>
            <a:endParaRPr lang="en-GB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2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err="1" smtClean="0"/>
              <a:t>Ohrid</a:t>
            </a:r>
            <a:r>
              <a:rPr lang="en-US" dirty="0" smtClean="0"/>
              <a:t>, October 2012</a:t>
            </a:r>
            <a:endParaRPr lang="en-US" dirty="0"/>
          </a:p>
        </p:txBody>
      </p:sp>
      <p:sp>
        <p:nvSpPr>
          <p:cNvPr id="53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5814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Liberalizing MTPL Insurance Market in Macedonia</a:t>
            </a:r>
          </a:p>
          <a:p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IVth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International Conference of Insurance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4" name="Picture 53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81000" y="3048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4" name="Picture 3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4154235"/>
            <a:ext cx="7162800" cy="2076701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  <a:t>Claims reserves</a:t>
            </a: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b="1" dirty="0" smtClean="0"/>
              <a:t>Impact in pricing</a:t>
            </a:r>
            <a:br>
              <a:rPr lang="en-GB" sz="2400" b="1" dirty="0" smtClean="0"/>
            </a:b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ctr">
              <a:buNone/>
            </a:pPr>
            <a:r>
              <a:rPr lang="en-GB" sz="2400" b="1" dirty="0" smtClean="0"/>
              <a:t>Risk price = Overall level of claim cost per unit of risk</a:t>
            </a:r>
          </a:p>
          <a:p>
            <a:pPr lvl="1" algn="ctr">
              <a:buNone/>
            </a:pPr>
            <a:endParaRPr lang="en-GB" sz="2400" b="1" dirty="0" smtClean="0"/>
          </a:p>
          <a:p>
            <a:pPr lvl="1" algn="ctr">
              <a:buNone/>
            </a:pPr>
            <a:endParaRPr lang="en-GB" sz="2400" b="1" dirty="0" smtClean="0"/>
          </a:p>
          <a:p>
            <a:pPr lvl="1" algn="ctr">
              <a:buNone/>
            </a:pPr>
            <a:endParaRPr lang="en-GB" sz="2400" b="1" dirty="0" smtClean="0"/>
          </a:p>
          <a:p>
            <a:pPr lvl="1" algn="ctr">
              <a:buNone/>
            </a:pPr>
            <a:endParaRPr lang="en-GB" sz="2400" b="1" dirty="0" smtClean="0"/>
          </a:p>
          <a:p>
            <a:pPr lvl="1" algn="ctr">
              <a:buNone/>
            </a:pPr>
            <a:endParaRPr lang="en-GB" sz="2400" b="1" dirty="0" smtClean="0"/>
          </a:p>
          <a:p>
            <a:pPr lvl="1" algn="ctr">
              <a:buNone/>
            </a:pPr>
            <a:endParaRPr lang="en-GB" sz="2400" b="1" dirty="0" smtClean="0"/>
          </a:p>
          <a:p>
            <a:pPr lvl="1" algn="ctr">
              <a:buNone/>
            </a:pPr>
            <a:endParaRPr lang="en-GB" sz="2400" b="1" dirty="0" smtClean="0"/>
          </a:p>
          <a:p>
            <a:pPr lvl="1" algn="ctr">
              <a:buNone/>
            </a:pPr>
            <a:endParaRPr lang="en-GB" sz="2400" b="1" dirty="0" smtClean="0"/>
          </a:p>
          <a:p>
            <a:pPr lvl="1" algn="ctr">
              <a:buNone/>
            </a:pPr>
            <a:endParaRPr lang="en-GB" sz="2400" b="1" dirty="0" smtClean="0"/>
          </a:p>
          <a:p>
            <a:pPr lvl="1" algn="ctr">
              <a:buNone/>
            </a:pPr>
            <a:endParaRPr lang="en-GB" sz="2400" b="1" dirty="0" smtClean="0"/>
          </a:p>
          <a:p>
            <a:pPr lvl="1" algn="ctr">
              <a:buNone/>
            </a:pPr>
            <a:endParaRPr lang="en-GB" sz="2400" b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81000" y="3048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/>
        </p:nvGraphicFramePr>
        <p:xfrm>
          <a:off x="914400" y="2514600"/>
          <a:ext cx="7620000" cy="83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743200" y="2133600"/>
            <a:ext cx="6019800" cy="1477328"/>
          </a:xfrm>
          <a:prstGeom prst="rect">
            <a:avLst/>
          </a:prstGeom>
          <a:solidFill>
            <a:schemeClr val="accent2">
              <a:lumMod val="20000"/>
              <a:lumOff val="80000"/>
              <a:alpha val="10000"/>
            </a:schemeClr>
          </a:solidFill>
          <a:ln>
            <a:solidFill>
              <a:srgbClr val="C00000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Claims reserves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US" b="1" dirty="0"/>
          </a:p>
        </p:txBody>
      </p:sp>
      <p:graphicFrame>
        <p:nvGraphicFramePr>
          <p:cNvPr id="13" name="Diagram 12"/>
          <p:cNvGraphicFramePr/>
          <p:nvPr/>
        </p:nvGraphicFramePr>
        <p:xfrm>
          <a:off x="2971800" y="3733800"/>
          <a:ext cx="3429000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5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err="1" smtClean="0"/>
              <a:t>Ohrid</a:t>
            </a:r>
            <a:r>
              <a:rPr lang="en-US" dirty="0" smtClean="0"/>
              <a:t>, October 2012</a:t>
            </a:r>
            <a:endParaRPr lang="en-US" dirty="0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5814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Liberalizing MTPL Insurance Market in Macedonia</a:t>
            </a:r>
          </a:p>
          <a:p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IVth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International Conference of Insurance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  <a:t>Claims reserving process</a:t>
            </a:r>
            <a:b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sz="2400" b="1" dirty="0" smtClean="0"/>
              <a:t>Under project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400" b="1" dirty="0" smtClean="0"/>
          </a:p>
          <a:p>
            <a:r>
              <a:rPr lang="en-GB" sz="2400" b="1" dirty="0" smtClean="0"/>
              <a:t>Data collection (as mentioned in price section)</a:t>
            </a:r>
          </a:p>
          <a:p>
            <a:r>
              <a:rPr lang="en-GB" sz="2400" b="1" dirty="0" smtClean="0"/>
              <a:t>Choice of reserving model</a:t>
            </a:r>
          </a:p>
          <a:p>
            <a:r>
              <a:rPr lang="en-GB" sz="2400" b="1" dirty="0" smtClean="0"/>
              <a:t>Choice of assumptions (based on past experience and tendencies for future)</a:t>
            </a:r>
          </a:p>
          <a:p>
            <a:r>
              <a:rPr lang="en-GB" sz="2400" b="1" dirty="0" smtClean="0"/>
              <a:t>Assessment</a:t>
            </a:r>
          </a:p>
          <a:p>
            <a:r>
              <a:rPr lang="en-GB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Uncertainty analysis (statistical and sensitivity analysis with model and model parameters, conclusion on margins)</a:t>
            </a:r>
          </a:p>
          <a:p>
            <a:endParaRPr lang="en-US" sz="24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81000" y="3048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err="1" smtClean="0"/>
              <a:t>Ohrid</a:t>
            </a:r>
            <a:r>
              <a:rPr lang="en-US" dirty="0" smtClean="0"/>
              <a:t>, October 2012</a:t>
            </a:r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5814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Liberalizing MTPL Insurance Market in Macedonia</a:t>
            </a:r>
          </a:p>
          <a:p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IVth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International Conference of Insurance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  <a:t>Claims reserving </a:t>
            </a:r>
            <a:b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Choice of model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5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b="1" dirty="0" smtClean="0"/>
              <a:t>Comparing models:</a:t>
            </a:r>
          </a:p>
          <a:p>
            <a:endParaRPr lang="en-GB" sz="2400" b="1" dirty="0" smtClean="0"/>
          </a:p>
          <a:p>
            <a:endParaRPr lang="en-GB" sz="2400" b="1" dirty="0" smtClean="0"/>
          </a:p>
          <a:p>
            <a:endParaRPr lang="en-GB" sz="2400" b="1" dirty="0" smtClean="0"/>
          </a:p>
          <a:p>
            <a:endParaRPr lang="en-GB" sz="2400" b="1" dirty="0" smtClean="0"/>
          </a:p>
          <a:p>
            <a:endParaRPr lang="en-GB" sz="2400" b="1" dirty="0" smtClean="0"/>
          </a:p>
          <a:p>
            <a:pPr>
              <a:buNone/>
            </a:pPr>
            <a:endParaRPr lang="en-US" sz="24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133600"/>
            <a:ext cx="3733800" cy="2528000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686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2133600"/>
            <a:ext cx="3838575" cy="2543175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685800" y="5867400"/>
            <a:ext cx="8077200" cy="36933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 smtClean="0"/>
              <a:t>Chain ladder appears more consistent than Additive Method for domestic MTPL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590800" y="3657600"/>
            <a:ext cx="152400" cy="1447800"/>
          </a:xfrm>
          <a:prstGeom prst="straightConnector1">
            <a:avLst/>
          </a:prstGeom>
          <a:ln w="19050">
            <a:solidFill>
              <a:srgbClr val="C0000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6400800" y="3352800"/>
            <a:ext cx="76200" cy="1676400"/>
          </a:xfrm>
          <a:prstGeom prst="straightConnector1">
            <a:avLst/>
          </a:prstGeom>
          <a:ln w="19050">
            <a:solidFill>
              <a:srgbClr val="C0000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err="1" smtClean="0"/>
              <a:t>Ohrid</a:t>
            </a:r>
            <a:r>
              <a:rPr lang="en-US" dirty="0" smtClean="0"/>
              <a:t>, October 2012</a:t>
            </a:r>
            <a:endParaRPr lang="en-US" dirty="0"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5814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Liberalizing MTPL Insurance Market in Macedonia</a:t>
            </a:r>
          </a:p>
          <a:p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IVth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International Conference of Insurance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9" name="Picture 18"/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81000" y="3048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5867400" y="47244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?</a:t>
            </a:r>
            <a:endParaRPr lang="en-US" sz="2000" b="1" dirty="0"/>
          </a:p>
        </p:txBody>
      </p:sp>
      <p:pic>
        <p:nvPicPr>
          <p:cNvPr id="68614" name="Picture 6" descr="https://encrypted-tbn3.gstatic.com/images?q=tbn:ANd9GcSzygMJs5UexY-xZhh-SXWk77GrTbiAiHscrk0e2ETUuFnr8eKcm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95600" y="4800600"/>
            <a:ext cx="304800" cy="304800"/>
          </a:xfrm>
          <a:prstGeom prst="rect">
            <a:avLst/>
          </a:prstGeom>
          <a:noFill/>
        </p:spPr>
      </p:pic>
      <p:sp>
        <p:nvSpPr>
          <p:cNvPr id="16" name="Rounded Rectangle 15"/>
          <p:cNvSpPr/>
          <p:nvPr/>
        </p:nvSpPr>
        <p:spPr>
          <a:xfrm>
            <a:off x="1371600" y="5181600"/>
            <a:ext cx="2514600" cy="381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Parallel lines indicate consistent  pattern</a:t>
            </a:r>
            <a:endParaRPr lang="en-US" sz="1200" dirty="0"/>
          </a:p>
        </p:txBody>
      </p:sp>
      <p:sp>
        <p:nvSpPr>
          <p:cNvPr id="21" name="Rounded Rectangle 20"/>
          <p:cNvSpPr/>
          <p:nvPr/>
        </p:nvSpPr>
        <p:spPr>
          <a:xfrm>
            <a:off x="5334000" y="5105400"/>
            <a:ext cx="2514600" cy="381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Crossing lines indicate inconsistent pattern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  <a:t>Claims reserving process</a:t>
            </a:r>
            <a:b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sz="2400" b="1" u="sng" dirty="0" smtClean="0"/>
              <a:t>Preliminary </a:t>
            </a:r>
            <a:r>
              <a:rPr lang="en-GB" sz="2400" b="1" dirty="0" smtClean="0"/>
              <a:t>results (based on claims from insured vehicles)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2400" b="1" dirty="0" smtClean="0"/>
              <a:t>Domestic MTPL</a:t>
            </a:r>
            <a:endParaRPr lang="en-US" sz="24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2286000"/>
            <a:ext cx="4042611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96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286000"/>
            <a:ext cx="3810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609600" y="5181600"/>
            <a:ext cx="8077200" cy="1138773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700" b="1" dirty="0" smtClean="0"/>
              <a:t>Preliminary  market results based on insured business only: claims ratio – 60%, claims reserve increased by about 23%.</a:t>
            </a:r>
          </a:p>
          <a:p>
            <a:pPr algn="ctr"/>
            <a:r>
              <a:rPr lang="en-GB" sz="1700" b="1" dirty="0" smtClean="0"/>
              <a:t>Claims arising from uninsured vehicles are not included in claims ratio! An additional 6-9% increase in claims ratio is expected from uninsured claims.</a:t>
            </a:r>
          </a:p>
        </p:txBody>
      </p:sp>
      <p:sp>
        <p:nvSpPr>
          <p:cNvPr id="10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err="1" smtClean="0"/>
              <a:t>Ohrid</a:t>
            </a:r>
            <a:r>
              <a:rPr lang="en-US" dirty="0" smtClean="0"/>
              <a:t>, October 2012</a:t>
            </a:r>
            <a:endParaRPr lang="en-US" dirty="0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5814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Liberalizing MTPL Insurance Market in Macedonia</a:t>
            </a:r>
          </a:p>
          <a:p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IVth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International Conference of Insurance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2" name="Picture 11"/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81000" y="3048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  <a:t>Data management principles </a:t>
            </a: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b="1" dirty="0" smtClean="0"/>
              <a:t>Enhance Information </a:t>
            </a:r>
            <a:r>
              <a:rPr lang="en-GB" sz="2400" b="1" dirty="0" err="1" smtClean="0"/>
              <a:t>Center</a:t>
            </a:r>
            <a:r>
              <a:rPr lang="en-GB" sz="2400" b="1" dirty="0" smtClean="0"/>
              <a:t> functionalities </a:t>
            </a:r>
            <a:br>
              <a:rPr lang="en-GB" sz="2400" b="1" dirty="0" smtClean="0"/>
            </a:br>
            <a:endParaRPr lang="en-US" sz="24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7" name="Diagram 6"/>
          <p:cNvGraphicFramePr/>
          <p:nvPr/>
        </p:nvGraphicFramePr>
        <p:xfrm>
          <a:off x="609600" y="3505200"/>
          <a:ext cx="8229600" cy="274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7"/>
          <p:cNvPicPr/>
          <p:nvPr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81000" y="3048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09600" y="1447800"/>
            <a:ext cx="7772400" cy="116955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Types and quality of data used in reserving and pricing process is very important to ensure:</a:t>
            </a:r>
          </a:p>
          <a:p>
            <a:pPr algn="ctr"/>
            <a:r>
              <a:rPr lang="en-GB" b="1" dirty="0" smtClean="0"/>
              <a:t>Best estimates of claims reserves + adequate risk based premiums</a:t>
            </a:r>
          </a:p>
          <a:p>
            <a:pPr algn="ctr"/>
            <a:r>
              <a:rPr lang="en-GB" b="1" dirty="0" smtClean="0"/>
              <a:t>Best balance between insurer’s claims paying capacity </a:t>
            </a:r>
          </a:p>
          <a:p>
            <a:pPr algn="ctr"/>
            <a:r>
              <a:rPr lang="en-GB" b="1" dirty="0" smtClean="0"/>
              <a:t>and affordable premiums for consumers</a:t>
            </a:r>
            <a:endParaRPr lang="en-US" dirty="0"/>
          </a:p>
        </p:txBody>
      </p:sp>
      <p:sp>
        <p:nvSpPr>
          <p:cNvPr id="10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err="1" smtClean="0"/>
              <a:t>Ohrid</a:t>
            </a:r>
            <a:r>
              <a:rPr lang="en-US" dirty="0" smtClean="0"/>
              <a:t>, October 2012</a:t>
            </a:r>
            <a:endParaRPr lang="en-US" dirty="0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5814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Liberalizing MTPL Insurance Market in Macedonia</a:t>
            </a:r>
          </a:p>
          <a:p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IVth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International Conference of Insurance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33600" y="2895600"/>
            <a:ext cx="53666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Enhance Information </a:t>
            </a:r>
            <a:r>
              <a:rPr lang="en-GB" b="1" dirty="0" err="1" smtClean="0"/>
              <a:t>Center</a:t>
            </a:r>
            <a:r>
              <a:rPr lang="en-GB" b="1" dirty="0" smtClean="0"/>
              <a:t> functionalities to ensure: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  <a:t>Reinsurance standards</a:t>
            </a:r>
            <a:b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Motor Green Card</a:t>
            </a:r>
            <a: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400" dirty="0" smtClean="0"/>
          </a:p>
          <a:p>
            <a:endParaRPr lang="en-GB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81000" y="3048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err="1" smtClean="0"/>
              <a:t>Ohrid</a:t>
            </a:r>
            <a:r>
              <a:rPr lang="en-US" dirty="0" smtClean="0"/>
              <a:t>, October 2012</a:t>
            </a:r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5814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Liberalizing MTPL Insurance Market in Macedonia</a:t>
            </a:r>
          </a:p>
          <a:p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IVth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International Conference of Insurance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066800"/>
            <a:ext cx="3505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81000" y="3657600"/>
            <a:ext cx="8458200" cy="73866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/>
              <a:t>Most companies currently have good green card reinsurance programs arranged with high quality reinsurers.</a:t>
            </a:r>
          </a:p>
          <a:p>
            <a:pPr algn="ctr"/>
            <a:r>
              <a:rPr lang="en-GB" sz="1400" b="1" dirty="0" smtClean="0"/>
              <a:t>Risk to skip good reinsurance practice in a liberalized market under fierce competition.</a:t>
            </a:r>
          </a:p>
          <a:p>
            <a:pPr algn="ctr"/>
            <a:r>
              <a:rPr lang="en-GB" sz="1400" b="1" dirty="0" smtClean="0"/>
              <a:t>Increased MTPL limits may raise necessity  of reinsurance for the domestic MTPL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53000" y="1066800"/>
            <a:ext cx="3352800" cy="230832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en-GB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b="1" dirty="0" smtClean="0"/>
              <a:t>Motor Green Card risk concentrated in EU countries</a:t>
            </a:r>
            <a:endParaRPr lang="en-US" b="1" dirty="0" smtClean="0"/>
          </a:p>
          <a:p>
            <a:pPr marL="342900" indent="-342900">
              <a:buFont typeface="Arial" pitchFamily="34" charset="0"/>
              <a:buChar char="•"/>
            </a:pPr>
            <a:endParaRPr lang="en-GB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b="1" dirty="0" smtClean="0"/>
              <a:t>Increased risk of very large claims due to high applicable limits.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b="1" dirty="0"/>
          </a:p>
        </p:txBody>
      </p:sp>
      <p:sp>
        <p:nvSpPr>
          <p:cNvPr id="15" name="Right Arrow 14"/>
          <p:cNvSpPr/>
          <p:nvPr/>
        </p:nvSpPr>
        <p:spPr>
          <a:xfrm>
            <a:off x="3962400" y="1981200"/>
            <a:ext cx="8382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81000" y="5105400"/>
            <a:ext cx="8458200" cy="107721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Necessity for changes in regulatory requirements to introduce 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 smtClean="0"/>
              <a:t> </a:t>
            </a:r>
            <a:r>
              <a:rPr lang="en-US" sz="1600" dirty="0" smtClean="0"/>
              <a:t>Maximum net retention level of insurers based on their net capacity and business volumes;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600" dirty="0" smtClean="0"/>
              <a:t>Minimum criteria on the credit quality of the leading or participating reinsurers;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600" dirty="0" smtClean="0"/>
              <a:t>Standard reporting/regulatory filing requirements for reinsurance programs.</a:t>
            </a:r>
            <a:endParaRPr lang="en-US" sz="1600" b="1" dirty="0"/>
          </a:p>
        </p:txBody>
      </p:sp>
      <p:sp>
        <p:nvSpPr>
          <p:cNvPr id="18" name="Down Arrow 17"/>
          <p:cNvSpPr/>
          <p:nvPr/>
        </p:nvSpPr>
        <p:spPr>
          <a:xfrm>
            <a:off x="4267200" y="4572000"/>
            <a:ext cx="762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  <a:t>Positive developments </a:t>
            </a: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b="1" dirty="0" smtClean="0"/>
              <a:t> Good ground for MTPL liberalization 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000" dirty="0" smtClean="0"/>
              <a:t>Establishment of </a:t>
            </a:r>
            <a:r>
              <a:rPr lang="en-GB" sz="2000" b="1" dirty="0" smtClean="0"/>
              <a:t>Insurance Supervision Agency</a:t>
            </a:r>
            <a:r>
              <a:rPr lang="en-GB" sz="2000" dirty="0" smtClean="0"/>
              <a:t>, increased supervisory capacities and leading role in promoting insurance market development in Macedonia. 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b="1" dirty="0" smtClean="0"/>
              <a:t>Law on Compulsory Motor TPL insurance </a:t>
            </a:r>
            <a:r>
              <a:rPr lang="en-US" sz="2000" dirty="0" smtClean="0"/>
              <a:t>in line with EU requirements;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GB" sz="2000" b="1" dirty="0" smtClean="0"/>
              <a:t>Insurance Information Centre </a:t>
            </a:r>
            <a:r>
              <a:rPr lang="en-GB" sz="2000" dirty="0" smtClean="0"/>
              <a:t>administered by the NIBM collecting market data and information useful for premium setting, reserving, detection of uninsured, fraud, etc.</a:t>
            </a:r>
          </a:p>
          <a:p>
            <a:pPr>
              <a:buNone/>
            </a:pPr>
            <a:endParaRPr lang="en-GB" sz="2000" dirty="0" smtClean="0"/>
          </a:p>
          <a:p>
            <a:r>
              <a:rPr lang="en-GB" sz="2000" b="1" dirty="0" smtClean="0"/>
              <a:t>Enhanced regulations </a:t>
            </a:r>
            <a:r>
              <a:rPr lang="en-GB" sz="2000" dirty="0" smtClean="0"/>
              <a:t>and supervisory filing supported by web-based supervisory reporting system;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GB" sz="2000" b="1" dirty="0" smtClean="0"/>
              <a:t>Combination of local expertise with practices of international groups </a:t>
            </a:r>
            <a:r>
              <a:rPr lang="en-GB" sz="2000" dirty="0" smtClean="0"/>
              <a:t>with long insurance experience.</a:t>
            </a:r>
          </a:p>
          <a:p>
            <a:pPr>
              <a:buNone/>
            </a:pPr>
            <a:endParaRPr lang="en-GB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81000" y="3048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err="1" smtClean="0"/>
              <a:t>Ohrid</a:t>
            </a:r>
            <a:r>
              <a:rPr lang="en-US" dirty="0" smtClean="0"/>
              <a:t>, October 2012</a:t>
            </a:r>
            <a:endParaRPr lang="en-US" dirty="0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5814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Liberalizing MTPL Insurance Market in Macedonia</a:t>
            </a:r>
          </a:p>
          <a:p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IVth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International Conference of Insurance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/>
              <a:t>Project deliverables</a:t>
            </a:r>
            <a:br>
              <a:rPr lang="en-GB" sz="2400" b="1" dirty="0" smtClean="0"/>
            </a:br>
            <a:r>
              <a:rPr lang="en-GB" sz="2400" b="1" dirty="0" smtClean="0"/>
              <a:t>(Tariffs, Reserves, Reinsurance)</a:t>
            </a:r>
            <a:endParaRPr lang="en-US" sz="24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30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1" y="1547277"/>
          <a:ext cx="8077199" cy="4693866"/>
        </p:xfrm>
        <a:graphic>
          <a:graphicData uri="http://schemas.openxmlformats.org/drawingml/2006/table">
            <a:tbl>
              <a:tblPr/>
              <a:tblGrid>
                <a:gridCol w="815130"/>
                <a:gridCol w="5483604"/>
                <a:gridCol w="1778465"/>
              </a:tblGrid>
              <a:tr h="22419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Main </a:t>
                      </a:r>
                      <a:r>
                        <a:rPr lang="en-US" sz="14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deliverables</a:t>
                      </a:r>
                      <a:endParaRPr lang="en-US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/>
                      </a:endParaRPr>
                    </a:p>
                  </a:txBody>
                  <a:tcPr marL="53178" marR="5909" marT="59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Aim</a:t>
                      </a:r>
                    </a:p>
                  </a:txBody>
                  <a:tcPr marL="53178" marR="5909" marT="59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2036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Risk</a:t>
                      </a:r>
                    </a:p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premium </a:t>
                      </a:r>
                      <a:endParaRPr lang="en-US" sz="1400" b="1" i="0" u="none" strike="noStrike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tariffs</a:t>
                      </a:r>
                      <a:endParaRPr lang="en-US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/>
                      </a:endParaRPr>
                    </a:p>
                  </a:txBody>
                  <a:tcPr marL="5909" marR="5909" marT="5909" marB="0" vert="vert27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347472" algn="l" fontAlgn="ctr">
                        <a:buClr>
                          <a:srgbClr val="272727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4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</a:rPr>
                        <a:t>Actuarial model and methodology for calculation of the MTPL benchmark risk premiums for major risk groups. </a:t>
                      </a:r>
                      <a:endParaRPr lang="en-US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/>
                      </a:endParaRPr>
                    </a:p>
                  </a:txBody>
                  <a:tcPr marL="53178" marR="5909" marT="590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Guide tariff setting process in a liberalized market. Support RBS</a:t>
                      </a:r>
                    </a:p>
                  </a:txBody>
                  <a:tcPr marL="53178" marR="5909" marT="590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Risk-based 'Benchmark Tariff - Setting Tool' in a well known 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format</a:t>
                      </a:r>
                      <a:r>
                        <a:rPr lang="en-US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. </a:t>
                      </a:r>
                    </a:p>
                  </a:txBody>
                  <a:tcPr marL="53178" marR="5909" marT="590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02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Transitional Risk Based MTPL tables of tariffs  to be applied from insurers  till market liberalization</a:t>
                      </a:r>
                    </a:p>
                  </a:txBody>
                  <a:tcPr marL="53178" marR="5909" marT="590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Mandatory for insurers till market liberalization</a:t>
                      </a:r>
                    </a:p>
                  </a:txBody>
                  <a:tcPr marL="53178" marR="5909" marT="590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961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/>
                      </a:endParaRPr>
                    </a:p>
                  </a:txBody>
                  <a:tcPr marL="5909" marR="5909" marT="590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/>
                      </a:endParaRPr>
                    </a:p>
                  </a:txBody>
                  <a:tcPr marL="5909" marR="5909" marT="590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/>
                      </a:endParaRPr>
                    </a:p>
                  </a:txBody>
                  <a:tcPr marL="5909" marR="5909" marT="590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3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Claims reserving</a:t>
                      </a:r>
                    </a:p>
                  </a:txBody>
                  <a:tcPr marL="5909" marR="5909" marT="5909" marB="0" vert="vert27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Actuarial methodology for the calculation (evaluation) of MTPL insurance claims provisions </a:t>
                      </a:r>
                    </a:p>
                  </a:txBody>
                  <a:tcPr marL="53178" marR="5909" marT="590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Guide MTPL claims reserving before and post liberalization. Support RBS</a:t>
                      </a:r>
                    </a:p>
                  </a:txBody>
                  <a:tcPr marL="53178" marR="5909" marT="590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2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MTPL claims reserving application in a well known format.</a:t>
                      </a:r>
                    </a:p>
                  </a:txBody>
                  <a:tcPr marL="53178" marR="5909" marT="590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9890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/>
                      </a:endParaRPr>
                    </a:p>
                  </a:txBody>
                  <a:tcPr marL="5909" marR="5909" marT="590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/>
                      </a:endParaRPr>
                    </a:p>
                  </a:txBody>
                  <a:tcPr marL="5909" marR="5909" marT="590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/>
                      </a:endParaRPr>
                    </a:p>
                  </a:txBody>
                  <a:tcPr marL="5909" marR="5909" marT="590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3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Reinsuranc</a:t>
                      </a:r>
                      <a:r>
                        <a:rPr lang="en-US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e</a:t>
                      </a:r>
                    </a:p>
                  </a:txBody>
                  <a:tcPr marL="5909" marR="5909" marT="5909" marB="0" vert="vert27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Risk based recommendations on the types, amounts and quality of the outward Motor Green Card reinsurance </a:t>
                      </a:r>
                    </a:p>
                  </a:txBody>
                  <a:tcPr marL="53178" marR="5909" marT="5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Guide and monitor MTPL reinsurance prior and post liberalization. Support RBS</a:t>
                      </a:r>
                    </a:p>
                  </a:txBody>
                  <a:tcPr marL="53178" marR="5909" marT="590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249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/>
                      </a:endParaRPr>
                    </a:p>
                  </a:txBody>
                  <a:tcPr marL="5909" marR="5909" marT="590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/>
                      </a:endParaRPr>
                    </a:p>
                  </a:txBody>
                  <a:tcPr marL="5909" marR="5909" marT="590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/>
                      </a:endParaRPr>
                    </a:p>
                  </a:txBody>
                  <a:tcPr marL="5909" marR="5909" marT="590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4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More </a:t>
                      </a:r>
                      <a:endParaRPr lang="en-US" sz="1400" b="1" i="0" u="none" strike="noStrike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risk  </a:t>
                      </a:r>
                      <a:r>
                        <a:rPr lang="en-US" sz="14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mgmt</a:t>
                      </a:r>
                      <a:endParaRPr lang="en-US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/>
                      </a:endParaRPr>
                    </a:p>
                  </a:txBody>
                  <a:tcPr marL="5909" marR="5909" marT="5909" marB="0" vert="vert27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A comprehensive early warning system to assess and control  </a:t>
                      </a:r>
                      <a:r>
                        <a:rPr lang="en-US" sz="14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insurer’s MTPL risk</a:t>
                      </a:r>
                      <a:endParaRPr lang="en-US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/>
                      </a:endParaRPr>
                    </a:p>
                  </a:txBody>
                  <a:tcPr marL="53178" marR="5909" marT="5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Support RBS of MTPL insurance</a:t>
                      </a:r>
                    </a:p>
                  </a:txBody>
                  <a:tcPr marL="53178" marR="5909" marT="590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2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Technical recommendations </a:t>
                      </a:r>
                      <a:r>
                        <a:rPr lang="en-US" sz="14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on other MTPL insurance matters</a:t>
                      </a:r>
                    </a:p>
                  </a:txBody>
                  <a:tcPr marL="53178" marR="5909" marT="5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err="1" smtClean="0"/>
              <a:t>Ohrid</a:t>
            </a:r>
            <a:r>
              <a:rPr lang="en-US" dirty="0" smtClean="0"/>
              <a:t>, October 2012</a:t>
            </a:r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5814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Liberalizing MTPL Insurance Market in Macedonia</a:t>
            </a:r>
          </a:p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IV </a:t>
            </a:r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th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International Conference of Insurance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9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81000" y="3048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algn="ctr">
              <a:buNone/>
            </a:pPr>
            <a:r>
              <a:rPr lang="en-GB" b="1" dirty="0" smtClean="0"/>
              <a:t>Thank you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err="1" smtClean="0"/>
              <a:t>Ohrid</a:t>
            </a:r>
            <a:r>
              <a:rPr lang="en-US" dirty="0" smtClean="0"/>
              <a:t>, October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5814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Liberalizing MTPL Insurance Market in Macedonia</a:t>
            </a:r>
          </a:p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IV </a:t>
            </a:r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th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International Conference of Insurance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GB" sz="2400" b="1" dirty="0" smtClean="0">
                <a:solidFill>
                  <a:schemeClr val="bg1">
                    <a:lumMod val="65000"/>
                  </a:schemeClr>
                </a:solidFill>
              </a:rPr>
              <a:t>Liberalization challenges</a:t>
            </a: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b="1" dirty="0" smtClean="0"/>
              <a:t>Claims paying capacity issues</a:t>
            </a:r>
            <a:endParaRPr lang="en-US" sz="24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81000" y="3048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533400" y="1447800"/>
            <a:ext cx="8229600" cy="9906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Increased number of vehicles and</a:t>
            </a:r>
            <a:r>
              <a:rPr kumimoji="0" lang="en-GB" sz="1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insurance policies</a:t>
            </a:r>
            <a:endParaRPr kumimoji="0" lang="en-GB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GB" sz="1600" b="1" dirty="0" smtClean="0"/>
              <a:t>Increased number of claims reported to insurers</a:t>
            </a:r>
            <a:endParaRPr lang="en-US" sz="1600" b="1" dirty="0" smtClean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Increased domestic inflation and costs of auto repairs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1600" dirty="0" smtClean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1600" dirty="0" smtClean="0"/>
          </a:p>
        </p:txBody>
      </p:sp>
      <p:sp>
        <p:nvSpPr>
          <p:cNvPr id="13" name="Down Arrow 12"/>
          <p:cNvSpPr/>
          <p:nvPr/>
        </p:nvSpPr>
        <p:spPr>
          <a:xfrm>
            <a:off x="3200400" y="2514600"/>
            <a:ext cx="2514600" cy="609600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BUT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81200" y="3276600"/>
            <a:ext cx="5105400" cy="646331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en-GB" b="1" dirty="0" smtClean="0"/>
              <a:t>Less  amounts of claims paid back to consumers in Domestic MTPL business</a:t>
            </a:r>
            <a:endParaRPr lang="en-US" b="1" dirty="0" smtClean="0"/>
          </a:p>
        </p:txBody>
      </p:sp>
      <p:sp>
        <p:nvSpPr>
          <p:cNvPr id="15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err="1" smtClean="0"/>
              <a:t>Ohrid</a:t>
            </a:r>
            <a:r>
              <a:rPr lang="en-US" dirty="0" smtClean="0"/>
              <a:t>, October 2012</a:t>
            </a:r>
            <a:endParaRPr lang="en-US" dirty="0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5814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Liberalizing MTPL Insurance Market in Macedonia</a:t>
            </a:r>
          </a:p>
          <a:p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IVth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International Conference of Insurance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962401"/>
            <a:ext cx="399097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3962400"/>
            <a:ext cx="3581400" cy="2209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GB" sz="2200" b="1" dirty="0" smtClean="0">
                <a:solidFill>
                  <a:schemeClr val="bg1">
                    <a:lumMod val="65000"/>
                  </a:schemeClr>
                </a:solidFill>
              </a:rPr>
              <a:t>Liberalization challenges (contd.)</a:t>
            </a:r>
            <a:r>
              <a:rPr lang="en-GB" sz="2200" b="1" dirty="0" smtClean="0"/>
              <a:t/>
            </a:r>
            <a:br>
              <a:rPr lang="en-GB" sz="2200" b="1" dirty="0" smtClean="0"/>
            </a:br>
            <a:r>
              <a:rPr lang="en-GB" sz="2200" b="1" dirty="0" smtClean="0"/>
              <a:t>Effectiveness – Profitability issues (DMTPL)</a:t>
            </a:r>
            <a:endParaRPr lang="en-US" sz="22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858000" y="4724400"/>
            <a:ext cx="22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C00000"/>
                </a:solidFill>
              </a:rPr>
              <a:t>&lt;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572000" y="1219200"/>
            <a:ext cx="76200" cy="43434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"/>
          <p:cNvSpPr txBox="1"/>
          <p:nvPr/>
        </p:nvSpPr>
        <p:spPr>
          <a:xfrm>
            <a:off x="5105400" y="3429000"/>
            <a:ext cx="304800" cy="3048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b="1" dirty="0" smtClean="0">
                <a:solidFill>
                  <a:sysClr val="window" lastClr="FFFFFF"/>
                </a:solidFill>
              </a:rPr>
              <a:t>4</a:t>
            </a:r>
            <a:endParaRPr lang="en-US" sz="1400" b="1" dirty="0">
              <a:solidFill>
                <a:sysClr val="window" lastClr="FFFFFF"/>
              </a:solidFill>
            </a:endParaRPr>
          </a:p>
        </p:txBody>
      </p:sp>
      <p:pic>
        <p:nvPicPr>
          <p:cNvPr id="21" name="Picture 20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81000" y="3048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381000" y="5791200"/>
            <a:ext cx="8153400" cy="584775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tint val="40000"/>
                <a:hueOff val="1675274"/>
                <a:satOff val="-1459"/>
                <a:lumOff val="-2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Liberalization of MTPL market at current conditions would pose threats for insurers’ claims paying capacity and solvency and damage the reputation of insurance sector as a whole!</a:t>
            </a:r>
            <a:endParaRPr lang="en-US" sz="1600" b="1" dirty="0"/>
          </a:p>
        </p:txBody>
      </p:sp>
      <p:sp>
        <p:nvSpPr>
          <p:cNvPr id="16" name="Right Arrow 15"/>
          <p:cNvSpPr/>
          <p:nvPr/>
        </p:nvSpPr>
        <p:spPr>
          <a:xfrm>
            <a:off x="4191000" y="3352800"/>
            <a:ext cx="762000" cy="685800"/>
          </a:xfrm>
          <a:prstGeom prst="rightArrow">
            <a:avLst/>
          </a:prstGeom>
          <a:noFill/>
          <a:ln w="254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r>
              <a:rPr lang="en-US" dirty="0" err="1" smtClean="0"/>
              <a:t>Ohrid</a:t>
            </a:r>
            <a:r>
              <a:rPr lang="en-US" dirty="0" smtClean="0"/>
              <a:t>, October 2012</a:t>
            </a:r>
            <a:endParaRPr lang="en-US" dirty="0"/>
          </a:p>
        </p:txBody>
      </p:sp>
      <p:sp>
        <p:nvSpPr>
          <p:cNvPr id="2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84925"/>
            <a:ext cx="35814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Liberalizing MTPL Insurance Market in Macedonia</a:t>
            </a:r>
          </a:p>
          <a:p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IVth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International Conference of Insurance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066800"/>
            <a:ext cx="3686175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1066800"/>
            <a:ext cx="3686175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9200" y="3429000"/>
            <a:ext cx="344805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" y="3352800"/>
            <a:ext cx="3686175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200" b="1" dirty="0" smtClean="0">
                <a:solidFill>
                  <a:schemeClr val="bg1">
                    <a:lumMod val="50000"/>
                  </a:schemeClr>
                </a:solidFill>
              </a:rPr>
              <a:t>Liberalization challenges (contd.)</a:t>
            </a:r>
            <a:br>
              <a:rPr lang="en-GB" sz="22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sz="2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Market development issues</a:t>
            </a:r>
            <a:r>
              <a:rPr lang="en-GB" sz="2200" b="1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n-GB" sz="2200" b="1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en-US" sz="2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/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Current </a:t>
            </a:r>
            <a:r>
              <a:rPr lang="en-GB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pricing system </a:t>
            </a: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does not provide for proper actuarial risk pricing – which is essential driving mechanism in a liberalized market;</a:t>
            </a:r>
          </a:p>
          <a:p>
            <a:pPr marL="457200" indent="-457200">
              <a:buNone/>
            </a:pPr>
            <a:endParaRPr lang="en-GB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/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Insufficient </a:t>
            </a:r>
            <a:r>
              <a:rPr lang="en-GB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reserving </a:t>
            </a: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amounts to some companies’ running  a short term ‘cash flow’ business;</a:t>
            </a:r>
          </a:p>
          <a:p>
            <a:pPr marL="457200" indent="-457200">
              <a:buNone/>
            </a:pPr>
            <a:endParaRPr lang="en-GB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/>
            <a:r>
              <a:rPr lang="en-GB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Reinsurance regulation and enforcement </a:t>
            </a: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(especially for motor green card);</a:t>
            </a:r>
          </a:p>
          <a:p>
            <a:pPr marL="457200" indent="-457200">
              <a:buNone/>
            </a:pPr>
            <a:endParaRPr lang="en-GB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/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Limited control by insurance companies over their </a:t>
            </a:r>
            <a:r>
              <a:rPr lang="en-GB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production costs </a:t>
            </a: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(premium discounts / high commissions);</a:t>
            </a:r>
          </a:p>
          <a:p>
            <a:pPr marL="457200" indent="-457200"/>
            <a:endParaRPr lang="en-GB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/>
            <a:r>
              <a:rPr lang="en-GB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Uninsured vehicles </a:t>
            </a: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imposing additional costs on regular policyholders;</a:t>
            </a:r>
          </a:p>
          <a:p>
            <a:pPr marL="457200" indent="-457200">
              <a:buNone/>
            </a:pPr>
            <a:endParaRPr lang="en-GB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/>
            <a:r>
              <a:rPr lang="en-GB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Policyholders’</a:t>
            </a: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credit risk </a:t>
            </a: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associated with premium discounts;</a:t>
            </a:r>
          </a:p>
          <a:p>
            <a:pPr marL="457200" indent="-457200"/>
            <a:endParaRPr lang="en-GB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/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 standardized approach by </a:t>
            </a:r>
            <a:r>
              <a:rPr lang="en-GB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courts to claims awards</a:t>
            </a: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</a:p>
          <a:p>
            <a:pPr marL="457200" indent="-457200">
              <a:buNone/>
            </a:pPr>
            <a:endParaRPr lang="en-GB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/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Need for </a:t>
            </a:r>
            <a:r>
              <a:rPr lang="en-GB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better data  management , </a:t>
            </a: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enhancing functionalities of Information </a:t>
            </a:r>
            <a:r>
              <a:rPr lang="en-GB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Center</a:t>
            </a: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and standardization of key tests and ratios.</a:t>
            </a:r>
          </a:p>
          <a:p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81000" y="3048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err="1" smtClean="0"/>
              <a:t>Ohrid</a:t>
            </a:r>
            <a:r>
              <a:rPr lang="en-US" dirty="0" smtClean="0"/>
              <a:t>, October 2012</a:t>
            </a:r>
            <a:endParaRPr lang="en-US" dirty="0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5814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Liberalizing MTPL Insurance Market in Macedonia</a:t>
            </a:r>
          </a:p>
          <a:p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IVth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International Conference of Insurance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590801"/>
            <a:ext cx="8229600" cy="3200399"/>
          </a:xfrm>
        </p:spPr>
        <p:txBody>
          <a:bodyPr>
            <a:noAutofit/>
          </a:bodyPr>
          <a:lstStyle/>
          <a:p>
            <a:pPr lvl="1">
              <a:buNone/>
            </a:pPr>
            <a:endParaRPr lang="en-GB" sz="1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GB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Less responsible, but more aggressive insurers can potentially dominate the MTPL market through improper business practices:</a:t>
            </a:r>
          </a:p>
          <a:p>
            <a:pPr>
              <a:buNone/>
            </a:pPr>
            <a:endParaRPr lang="en-GB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/>
            <a:endParaRPr lang="en-GB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endParaRPr lang="en-GB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buNone/>
            </a:pPr>
            <a:endParaRPr lang="en-GB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buNone/>
            </a:pPr>
            <a:endParaRPr lang="en-GB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buNone/>
            </a:pPr>
            <a:endParaRPr lang="en-GB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buNone/>
            </a:pPr>
            <a:endParaRPr lang="en-GB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buNone/>
            </a:pPr>
            <a:endParaRPr lang="en-GB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buNone/>
            </a:pPr>
            <a:endParaRPr lang="en-GB" sz="1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81000" y="3048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GB" sz="2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Drawbacks of a premature liberalization</a:t>
            </a:r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11" name="Diagram 10"/>
          <p:cNvGraphicFramePr/>
          <p:nvPr/>
        </p:nvGraphicFramePr>
        <p:xfrm>
          <a:off x="914400" y="3581400"/>
          <a:ext cx="7467600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Rectangle 11"/>
          <p:cNvSpPr/>
          <p:nvPr/>
        </p:nvSpPr>
        <p:spPr>
          <a:xfrm>
            <a:off x="762000" y="1371600"/>
            <a:ext cx="7620000" cy="646331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Competition without cost constraints  due to inadequate market practices is likely to create market uncertainty:</a:t>
            </a:r>
          </a:p>
        </p:txBody>
      </p:sp>
      <p:sp>
        <p:nvSpPr>
          <p:cNvPr id="13" name="Down Arrow 12"/>
          <p:cNvSpPr/>
          <p:nvPr/>
        </p:nvSpPr>
        <p:spPr>
          <a:xfrm>
            <a:off x="4114800" y="2057400"/>
            <a:ext cx="990600" cy="762000"/>
          </a:xfrm>
          <a:prstGeom prst="downArrow">
            <a:avLst/>
          </a:prstGeom>
          <a:solidFill>
            <a:schemeClr val="bg1">
              <a:lumMod val="85000"/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38200" y="5715000"/>
            <a:ext cx="7543800" cy="369332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Disadvantages from premature liberalization can outweigh the benefits.</a:t>
            </a:r>
            <a:endParaRPr lang="en-US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err="1" smtClean="0"/>
              <a:t>Ohrid</a:t>
            </a:r>
            <a:r>
              <a:rPr lang="en-US" dirty="0" smtClean="0"/>
              <a:t>, October 2012</a:t>
            </a:r>
            <a:endParaRPr lang="en-US" dirty="0"/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5814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Liberalizing MTPL Insurance Market in Macedonia</a:t>
            </a:r>
          </a:p>
          <a:p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IVth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International Conference of Insurance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GB" sz="2200" b="1" dirty="0" smtClean="0">
                <a:solidFill>
                  <a:schemeClr val="bg1">
                    <a:lumMod val="50000"/>
                  </a:schemeClr>
                </a:solidFill>
              </a:rPr>
              <a:t>Prerequisites for a sound market liberalization </a:t>
            </a:r>
            <a:br>
              <a:rPr lang="en-GB" sz="22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sz="2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Technical preconditions</a:t>
            </a:r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447800" y="1447800"/>
          <a:ext cx="6248400" cy="218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Down Arrow 6"/>
          <p:cNvSpPr/>
          <p:nvPr/>
        </p:nvSpPr>
        <p:spPr>
          <a:xfrm>
            <a:off x="4114800" y="3733800"/>
            <a:ext cx="990600" cy="76200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/>
          <p:nvPr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81000" y="3048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11" name="Diagram 10"/>
          <p:cNvGraphicFramePr/>
          <p:nvPr/>
        </p:nvGraphicFramePr>
        <p:xfrm>
          <a:off x="609600" y="4495800"/>
          <a:ext cx="7696200" cy="167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3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err="1" smtClean="0"/>
              <a:t>Ohrid</a:t>
            </a:r>
            <a:r>
              <a:rPr lang="en-US" dirty="0" smtClean="0"/>
              <a:t>, October 2012</a:t>
            </a:r>
            <a:endParaRPr lang="en-US" dirty="0"/>
          </a:p>
        </p:txBody>
      </p:sp>
      <p:sp>
        <p:nvSpPr>
          <p:cNvPr id="1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5814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Liberalizing MTPL Insurance Market in Macedonia</a:t>
            </a:r>
          </a:p>
          <a:p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IVth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International Conference of Insurance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GB" sz="2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Roadmap to  MTPL insurance market liberalization</a:t>
            </a:r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None/>
            </a:pPr>
            <a:endParaRPr lang="en-GB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571500" indent="-571500">
              <a:buAutoNum type="romanLcParenBoth"/>
            </a:pPr>
            <a:endParaRPr lang="en-GB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en-US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en-GB" sz="2800" dirty="0" smtClean="0"/>
          </a:p>
          <a:p>
            <a:pPr marL="571500" indent="-571500">
              <a:buNone/>
            </a:pPr>
            <a:endParaRPr lang="en-US" sz="2800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533400" y="4419600"/>
          <a:ext cx="8381999" cy="1690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Diagram 8"/>
          <p:cNvGraphicFramePr/>
          <p:nvPr/>
        </p:nvGraphicFramePr>
        <p:xfrm>
          <a:off x="457200" y="1143000"/>
          <a:ext cx="83058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10" name="Picture 9"/>
          <p:cNvPicPr/>
          <p:nvPr/>
        </p:nvPicPr>
        <p:blipFill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81000" y="3048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C968-2E38-4F46-B507-4118B2F23510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13" name="Picture 12"/>
          <p:cNvPicPr/>
          <p:nvPr/>
        </p:nvPicPr>
        <p:blipFill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33400" y="4572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err="1" smtClean="0"/>
              <a:t>Ohrid</a:t>
            </a:r>
            <a:r>
              <a:rPr lang="en-US" dirty="0" smtClean="0"/>
              <a:t>, October 2012</a:t>
            </a:r>
            <a:endParaRPr lang="en-US" dirty="0"/>
          </a:p>
        </p:txBody>
      </p:sp>
      <p:sp>
        <p:nvSpPr>
          <p:cNvPr id="1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5814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Liberalizing MTPL Insurance Market in Macedonia</a:t>
            </a:r>
          </a:p>
          <a:p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IVth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International Conference of Insurance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5783</TotalTime>
  <Words>2410</Words>
  <Application>Microsoft Office PowerPoint</Application>
  <PresentationFormat>On-screen Show (4:3)</PresentationFormat>
  <Paragraphs>431</Paragraphs>
  <Slides>31</Slides>
  <Notes>2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 Liberalizing MTPL Insurance Market in Macedonia FIRST Initiative Funded Project World Bank    </vt:lpstr>
      <vt:lpstr>Benefits of a sound MTPL market liberalization</vt:lpstr>
      <vt:lpstr>Positive developments   Good ground for MTPL liberalization </vt:lpstr>
      <vt:lpstr>Liberalization challenges Claims paying capacity issues</vt:lpstr>
      <vt:lpstr>Liberalization challenges (contd.) Effectiveness – Profitability issues (DMTPL)</vt:lpstr>
      <vt:lpstr>Liberalization challenges (contd.) Market development issues </vt:lpstr>
      <vt:lpstr>Drawbacks of a premature liberalization</vt:lpstr>
      <vt:lpstr>Prerequisites for a sound market liberalization  Technical preconditions</vt:lpstr>
      <vt:lpstr>Roadmap to  MTPL insurance market liberalization</vt:lpstr>
      <vt:lpstr>Risk based pricing Objectives</vt:lpstr>
      <vt:lpstr>Risk based pricing Current tariff adequacy </vt:lpstr>
      <vt:lpstr>Risk based pricing How much premiums?</vt:lpstr>
      <vt:lpstr>Risk based pricing Determine risk premium rates</vt:lpstr>
      <vt:lpstr>Risk based pricing Process</vt:lpstr>
      <vt:lpstr>Risk based pricing  Data collection / availability</vt:lpstr>
      <vt:lpstr>Risk based pricing  Rating factors</vt:lpstr>
      <vt:lpstr>Risk based pricing Considerations on rating factors- vehicle category DMTPL</vt:lpstr>
      <vt:lpstr>Risk based pricing Vehicle category DMTPL (contd.)</vt:lpstr>
      <vt:lpstr>Risk based pricing Rating factors DMTPL - Driver’s age</vt:lpstr>
      <vt:lpstr>Risk based pricing Rating factors DMTPL – claims experience</vt:lpstr>
      <vt:lpstr>Risk based pricing Rating factors DMTPL– uninsured vehicles</vt:lpstr>
      <vt:lpstr>Risk based pricing Rating factors – Inflation and superimposed inflation)</vt:lpstr>
      <vt:lpstr>Risk based pricing  Procedure</vt:lpstr>
      <vt:lpstr>Claims reserves Impact in pricing </vt:lpstr>
      <vt:lpstr>Claims reserving process Under project</vt:lpstr>
      <vt:lpstr>Claims reserving  Choice of model</vt:lpstr>
      <vt:lpstr>Claims reserving process Preliminary results (based on claims from insured vehicles)</vt:lpstr>
      <vt:lpstr> Data management principles  Enhance Information Center functionalities  </vt:lpstr>
      <vt:lpstr>Reinsurance standards Motor Green Card </vt:lpstr>
      <vt:lpstr>Project deliverables (Tariffs, Reserves, Reinsurance)</vt:lpstr>
      <vt:lpstr>Slide 31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alma</dc:creator>
  <cp:lastModifiedBy>alma</cp:lastModifiedBy>
  <cp:revision>479</cp:revision>
  <dcterms:created xsi:type="dcterms:W3CDTF">2012-01-18T22:20:21Z</dcterms:created>
  <dcterms:modified xsi:type="dcterms:W3CDTF">2012-10-22T16:12:53Z</dcterms:modified>
</cp:coreProperties>
</file>