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odragristik:Downloads:Re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00923646482282"/>
          <c:y val="0.0720592848657545"/>
          <c:w val="0.897823045123257"/>
          <c:h val="0.7623343505317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Sheet1!$C$49</c:f>
              <c:strCache>
                <c:ptCount val="1"/>
                <c:pt idx="0">
                  <c:v>Average 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0.0120845902285145"/>
                  <c:y val="-0.0499716159790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Sheet1!$D$70:$G$70</c:f>
              <c:strCache>
                <c:ptCount val="4"/>
                <c:pt idx="0">
                  <c:v>Same month</c:v>
                </c:pt>
                <c:pt idx="1">
                  <c:v>Plus 1 month</c:v>
                </c:pt>
                <c:pt idx="2">
                  <c:v>Plus 2 months</c:v>
                </c:pt>
                <c:pt idx="3">
                  <c:v>Three and more months </c:v>
                </c:pt>
              </c:strCache>
            </c:strRef>
          </c:cat>
          <c:val>
            <c:numRef>
              <c:f>Sheet1!$D$49:$G$49</c:f>
              <c:numCache>
                <c:formatCode>0.00%</c:formatCode>
                <c:ptCount val="4"/>
                <c:pt idx="0">
                  <c:v>0.638984822098714</c:v>
                </c:pt>
                <c:pt idx="1">
                  <c:v>0.781870066745472</c:v>
                </c:pt>
                <c:pt idx="2">
                  <c:v>0.815804286973693</c:v>
                </c:pt>
                <c:pt idx="3">
                  <c:v>0.897131798256612</c:v>
                </c:pt>
              </c:numCache>
            </c:numRef>
          </c:val>
        </c:ser>
        <c:ser>
          <c:idx val="5"/>
          <c:order val="1"/>
          <c:tx>
            <c:strRef>
              <c:f>Sheet1!$C$59</c:f>
              <c:strCache>
                <c:ptCount val="1"/>
                <c:pt idx="0">
                  <c:v>Average 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654756420176444"/>
                  <c:y val="-0.0410536320279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60586267560123"/>
                  <c:y val="-0.00836640033023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09175201342436"/>
                  <c:y val="-0.0221431134141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745704467354"/>
                  <c:y val="-0.04456171622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Sheet1!$D$70:$G$70</c:f>
              <c:strCache>
                <c:ptCount val="4"/>
                <c:pt idx="0">
                  <c:v>Same month</c:v>
                </c:pt>
                <c:pt idx="1">
                  <c:v>Plus 1 month</c:v>
                </c:pt>
                <c:pt idx="2">
                  <c:v>Plus 2 months</c:v>
                </c:pt>
                <c:pt idx="3">
                  <c:v>Three and more months </c:v>
                </c:pt>
              </c:strCache>
            </c:strRef>
          </c:cat>
          <c:val>
            <c:numRef>
              <c:f>Sheet1!$D$59:$G$59</c:f>
              <c:numCache>
                <c:formatCode>0.00%</c:formatCode>
                <c:ptCount val="4"/>
                <c:pt idx="0">
                  <c:v>0.641765439396246</c:v>
                </c:pt>
                <c:pt idx="1">
                  <c:v>0.771763034029343</c:v>
                </c:pt>
                <c:pt idx="2">
                  <c:v>0.804066664640471</c:v>
                </c:pt>
                <c:pt idx="3">
                  <c:v>0.847379533244616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1597768"/>
        <c:axId val="-2141594712"/>
      </c:barChart>
      <c:catAx>
        <c:axId val="-2141597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1594712"/>
        <c:crosses val="autoZero"/>
        <c:auto val="1"/>
        <c:lblAlgn val="ctr"/>
        <c:lblOffset val="100"/>
        <c:noMultiLvlLbl val="0"/>
      </c:catAx>
      <c:valAx>
        <c:axId val="-2141594712"/>
        <c:scaling>
          <c:orientation val="minMax"/>
          <c:min val="0.6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41597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7124856815578"/>
          <c:y val="0.930961657718004"/>
          <c:w val="0.56254295532646"/>
          <c:h val="0.066836664781765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834" y="3632676"/>
            <a:ext cx="6195866" cy="16061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Insurance Bureau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145" y="5027230"/>
            <a:ext cx="4655297" cy="1128495"/>
          </a:xfrm>
        </p:spPr>
        <p:txBody>
          <a:bodyPr/>
          <a:lstStyle/>
          <a:p>
            <a:endParaRPr lang="mk-MK" dirty="0" smtClean="0"/>
          </a:p>
          <a:p>
            <a:r>
              <a:rPr lang="en-US" dirty="0" smtClean="0"/>
              <a:t>M. Sc. </a:t>
            </a:r>
            <a:r>
              <a:rPr lang="en-US" dirty="0" err="1" smtClean="0"/>
              <a:t>Trajce</a:t>
            </a:r>
            <a:r>
              <a:rPr lang="en-US" dirty="0" smtClean="0"/>
              <a:t> </a:t>
            </a:r>
            <a:r>
              <a:rPr lang="en-US" dirty="0" err="1" smtClean="0"/>
              <a:t>Latinovski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17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949" y="226348"/>
            <a:ext cx="8210425" cy="6325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Statistic of uninsured vehicles and claims reimbursed by </a:t>
            </a:r>
          </a:p>
          <a:p>
            <a:pPr marL="0" indent="0" algn="ctr">
              <a:buNone/>
            </a:pPr>
            <a:r>
              <a:rPr lang="en-US" sz="3600" dirty="0" smtClean="0"/>
              <a:t>Guarantee Fund (GF)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933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352095"/>
            <a:ext cx="726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Number of claims reimbursed by GF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45386"/>
              </p:ext>
            </p:extLst>
          </p:nvPr>
        </p:nvGraphicFramePr>
        <p:xfrm>
          <a:off x="1269912" y="1685027"/>
          <a:ext cx="6802206" cy="4401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7402"/>
                <a:gridCol w="2267402"/>
                <a:gridCol w="2267402"/>
              </a:tblGrid>
              <a:tr h="6479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r>
                        <a:rPr lang="mk-MK" sz="2400" dirty="0" smtClean="0"/>
                        <a:t> </a:t>
                      </a:r>
                      <a:r>
                        <a:rPr lang="en-US" sz="2400" dirty="0" smtClean="0"/>
                        <a:t>in</a:t>
                      </a:r>
                      <a:r>
                        <a:rPr lang="en-US" sz="2400" baseline="0" dirty="0" smtClean="0"/>
                        <a:t> Eur.</a:t>
                      </a:r>
                      <a:endParaRPr lang="en-US" sz="2400" dirty="0"/>
                    </a:p>
                  </a:txBody>
                  <a:tcPr anchor="ctr"/>
                </a:tc>
              </a:tr>
              <a:tr h="569215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1.113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2.365.538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  <a:tr h="569215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937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2.456.337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  <a:tr h="569215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1.062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2.046.381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  <a:tr h="569215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794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1.794.504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  <a:tr h="569215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754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1.998.321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  <a:tr h="907154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2014 </a:t>
                      </a:r>
                    </a:p>
                    <a:p>
                      <a:pPr algn="ctr"/>
                      <a:r>
                        <a:rPr lang="mk-MK" dirty="0" smtClean="0"/>
                        <a:t>(30.09.2014)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621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1.468.785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388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893" y="125747"/>
            <a:ext cx="85247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Number of claims incurred and reported in GF in the current year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11092"/>
              </p:ext>
            </p:extLst>
          </p:nvPr>
        </p:nvGraphicFramePr>
        <p:xfrm>
          <a:off x="1054100" y="1549402"/>
          <a:ext cx="6781800" cy="4499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0900"/>
                <a:gridCol w="3390900"/>
              </a:tblGrid>
              <a:tr h="6623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 anchor="ctr"/>
                </a:tc>
              </a:tr>
              <a:tr h="58187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658</a:t>
                      </a:r>
                      <a:endParaRPr lang="en-US" dirty="0"/>
                    </a:p>
                  </a:txBody>
                  <a:tcPr anchor="ctr"/>
                </a:tc>
              </a:tr>
              <a:tr h="58187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597</a:t>
                      </a:r>
                      <a:endParaRPr lang="en-US" dirty="0"/>
                    </a:p>
                  </a:txBody>
                  <a:tcPr anchor="ctr"/>
                </a:tc>
              </a:tr>
              <a:tr h="58187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615</a:t>
                      </a:r>
                      <a:endParaRPr lang="en-US" dirty="0"/>
                    </a:p>
                  </a:txBody>
                  <a:tcPr anchor="ctr"/>
                </a:tc>
              </a:tr>
              <a:tr h="58187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474</a:t>
                      </a:r>
                      <a:endParaRPr lang="en-US" dirty="0"/>
                    </a:p>
                  </a:txBody>
                  <a:tcPr anchor="ctr"/>
                </a:tc>
              </a:tr>
              <a:tr h="581877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520</a:t>
                      </a:r>
                      <a:endParaRPr lang="en-US" dirty="0"/>
                    </a:p>
                  </a:txBody>
                  <a:tcPr anchor="ctr"/>
                </a:tc>
              </a:tr>
              <a:tr h="927334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2014 </a:t>
                      </a:r>
                    </a:p>
                    <a:p>
                      <a:pPr algn="ctr"/>
                      <a:r>
                        <a:rPr lang="mk-MK" dirty="0" smtClean="0"/>
                        <a:t>(30.09.2014)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269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934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193" y="0"/>
            <a:ext cx="86852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Number of uninsured vehicles according to the Central system of NIB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87162"/>
              </p:ext>
            </p:extLst>
          </p:nvPr>
        </p:nvGraphicFramePr>
        <p:xfrm>
          <a:off x="203200" y="1267365"/>
          <a:ext cx="8720908" cy="238376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49300"/>
                <a:gridCol w="520700"/>
                <a:gridCol w="787400"/>
                <a:gridCol w="889000"/>
                <a:gridCol w="863600"/>
                <a:gridCol w="835468"/>
                <a:gridCol w="967932"/>
                <a:gridCol w="1069788"/>
                <a:gridCol w="1114612"/>
                <a:gridCol w="923108"/>
              </a:tblGrid>
              <a:tr h="2842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Month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2012</a:t>
                      </a: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Num.</a:t>
                      </a:r>
                      <a:endParaRPr lang="bg-BG" sz="1000" u="none" strike="noStrike" dirty="0" smtClean="0"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Same month 2013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Plus 1 month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Plus 2 months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2013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Three and more months</a:t>
                      </a:r>
                      <a:r>
                        <a:rPr lang="en-US" sz="1000" u="none" strike="noStrike" baseline="0" dirty="0" smtClean="0">
                          <a:effectLst/>
                          <a:latin typeface="Calibri"/>
                          <a:cs typeface="Calibri"/>
                        </a:rPr>
                        <a:t> 2013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January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24,316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15,412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36.62%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18,552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23.70%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19,465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19.95%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21,956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9.71%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February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24,454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15,251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37.63%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19,030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22.18%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19,914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18.57%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21,911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10.40%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March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34,382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21,729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36.80%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27,096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21.19%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28,098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18.28%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30,955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9.97%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Ap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ril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35,051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23,891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31.84%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27,780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20.74%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28,884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17.59%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31,654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9.69%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May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35,640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22,658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36.43%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27,501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22.84%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28,886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18.95%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31,485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11.66%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June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37,392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23,448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37.29%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29,831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20.22%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30,968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17.18%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33,541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10.30%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11547"/>
              </p:ext>
            </p:extLst>
          </p:nvPr>
        </p:nvGraphicFramePr>
        <p:xfrm>
          <a:off x="203201" y="3962399"/>
          <a:ext cx="8720909" cy="25400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36599"/>
                <a:gridCol w="558800"/>
                <a:gridCol w="749300"/>
                <a:gridCol w="914400"/>
                <a:gridCol w="838200"/>
                <a:gridCol w="838200"/>
                <a:gridCol w="977900"/>
                <a:gridCol w="1028964"/>
                <a:gridCol w="1168136"/>
                <a:gridCol w="910410"/>
              </a:tblGrid>
              <a:tr h="439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Month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 smtClean="0">
                          <a:effectLst/>
                          <a:latin typeface="Calibri"/>
                          <a:cs typeface="Calibri"/>
                        </a:rPr>
                        <a:t>2013</a:t>
                      </a:r>
                    </a:p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Num.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Same month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Plus 1 month 2014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Plus 2 months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2014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Three and more months</a:t>
                      </a:r>
                      <a:r>
                        <a:rPr lang="en-US" sz="1000" u="none" strike="noStrike" baseline="0" dirty="0" smtClean="0">
                          <a:effectLst/>
                          <a:latin typeface="Calibri"/>
                          <a:cs typeface="Calibri"/>
                        </a:rPr>
                        <a:t> 2014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Not renewed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07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January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27,016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17,274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36.06%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20,699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23.38%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21,719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19.61%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23,490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13.05%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66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Calibri"/>
                          <a:cs typeface="Calibri"/>
                        </a:rPr>
                        <a:t>February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27,208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17,163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36.92%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20,696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23.93%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21,535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20.85%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22,970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15.58%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466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March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35,901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23,211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35.35%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27,373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23.75%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28,425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20.82%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30,106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16.14%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39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Ap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ril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41,566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26,212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36.94%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31,660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23.83%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32,871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20.92%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34,725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16.46%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28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May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36,249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23,516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35.13%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28,535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21.28%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29,873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17.59%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31,087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14.24%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  <a:tr h="416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</a:rPr>
                        <a:t>June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38,586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25,255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34.55%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30,576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20.76%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 31,729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Calibri"/>
                          <a:cs typeface="Calibri"/>
                        </a:rPr>
                        <a:t>17.77%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 32,372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alibri"/>
                          <a:cs typeface="Calibri"/>
                        </a:rPr>
                        <a:t>16.10%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5243" marR="5243" marT="52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3525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06400"/>
            <a:ext cx="652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Movement of renewals through months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92200" y="5626100"/>
            <a:ext cx="72517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*</a:t>
            </a:r>
            <a:r>
              <a:rPr lang="mk-MK" dirty="0" smtClean="0"/>
              <a:t> </a:t>
            </a:r>
            <a:r>
              <a:rPr lang="en-US" dirty="0" smtClean="0"/>
              <a:t>“Not </a:t>
            </a:r>
            <a:r>
              <a:rPr lang="en-US" dirty="0" smtClean="0">
                <a:cs typeface="Calibri"/>
              </a:rPr>
              <a:t>renewed” means vehicles which are not obliged to be insured further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/>
              <a:t>destroyed or logged vehicles, vehicles sold as well as motorcycles. </a:t>
            </a:r>
            <a:r>
              <a:rPr lang="mk-MK" dirty="0" smtClean="0"/>
              <a:t> </a:t>
            </a:r>
          </a:p>
          <a:p>
            <a:pPr algn="just"/>
            <a:r>
              <a:rPr lang="en-US" dirty="0" smtClean="0"/>
              <a:t>* </a:t>
            </a:r>
            <a:r>
              <a:rPr lang="mk-MK" dirty="0" smtClean="0"/>
              <a:t> </a:t>
            </a:r>
            <a:r>
              <a:rPr lang="en-US" dirty="0" smtClean="0"/>
              <a:t>Error margin </a:t>
            </a:r>
            <a:r>
              <a:rPr lang="en-US" dirty="0" smtClean="0"/>
              <a:t>5%</a:t>
            </a:r>
            <a:endParaRPr lang="mk-MK" dirty="0"/>
          </a:p>
          <a:p>
            <a:endParaRPr lang="mk-MK" dirty="0" smtClean="0"/>
          </a:p>
          <a:p>
            <a:endParaRPr lang="mk-MK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542914"/>
              </p:ext>
            </p:extLst>
          </p:nvPr>
        </p:nvGraphicFramePr>
        <p:xfrm>
          <a:off x="520700" y="1181100"/>
          <a:ext cx="8166099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5088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3" y="125747"/>
            <a:ext cx="866306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mk-MK" sz="3200" dirty="0" smtClean="0"/>
          </a:p>
          <a:p>
            <a:pPr algn="ctr"/>
            <a:endParaRPr lang="mk-MK" sz="3200" dirty="0"/>
          </a:p>
          <a:p>
            <a:pPr algn="ctr"/>
            <a:r>
              <a:rPr lang="en-US" sz="3200" dirty="0" smtClean="0"/>
              <a:t>Negative impact as a result of uninsured vehicles</a:t>
            </a:r>
            <a:endParaRPr lang="mk-MK" sz="3200" dirty="0" smtClean="0"/>
          </a:p>
          <a:p>
            <a:pPr algn="ctr"/>
            <a:endParaRPr lang="mk-MK" sz="32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Country</a:t>
            </a:r>
            <a:endParaRPr lang="mk-MK" sz="28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The insurance industry</a:t>
            </a:r>
            <a:endParaRPr lang="mk-MK" sz="28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The biggest loser is the party </a:t>
            </a:r>
            <a:r>
              <a:rPr lang="en-US" sz="2800" dirty="0"/>
              <a:t>with the uninsured </a:t>
            </a:r>
            <a:r>
              <a:rPr lang="en-US" sz="2800" dirty="0" smtClean="0"/>
              <a:t>vehicle responsible for the claim</a:t>
            </a:r>
            <a:endParaRPr lang="mk-MK" sz="2800" dirty="0" smtClean="0"/>
          </a:p>
          <a:p>
            <a:pPr marL="457200" indent="-457200" algn="just">
              <a:buFontTx/>
              <a:buChar char="-"/>
            </a:pPr>
            <a:endParaRPr lang="mk-MK" sz="3200" dirty="0"/>
          </a:p>
          <a:p>
            <a:pPr algn="just"/>
            <a:endParaRPr lang="mk-MK" sz="3200" dirty="0" smtClean="0"/>
          </a:p>
          <a:p>
            <a:pPr marL="457200" indent="-457200" algn="just">
              <a:buFontTx/>
              <a:buChar char="-"/>
            </a:pPr>
            <a:endParaRPr lang="mk-MK" sz="3200" dirty="0" smtClean="0"/>
          </a:p>
        </p:txBody>
      </p:sp>
    </p:spTree>
    <p:extLst>
      <p:ext uri="{BB962C8B-B14F-4D97-AF65-F5344CB8AC3E}">
        <p14:creationId xmlns:p14="http://schemas.microsoft.com/office/powerpoint/2010/main" val="1307882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3" y="125747"/>
            <a:ext cx="866306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Positive measures and activities</a:t>
            </a:r>
            <a:endParaRPr lang="mk-MK" sz="3200" dirty="0" smtClean="0"/>
          </a:p>
          <a:p>
            <a:pPr algn="ctr"/>
            <a:endParaRPr lang="mk-MK" sz="32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Permanent campaign and control by the Ministry of Internal Affairs</a:t>
            </a:r>
            <a:endParaRPr lang="mk-MK" sz="28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Appropriate marking of the vehicles - stickers</a:t>
            </a:r>
            <a:endParaRPr lang="mk-MK" sz="28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Making a strategy by the Ministry of Internal Affairs for long – term settlement of the problem with uninsured vehicles</a:t>
            </a:r>
            <a:endParaRPr lang="mk-MK" sz="2800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Assumption of short – </a:t>
            </a:r>
            <a:r>
              <a:rPr lang="en-US" sz="2800" smtClean="0"/>
              <a:t>term measures and </a:t>
            </a:r>
            <a:r>
              <a:rPr lang="en-US" sz="2800" dirty="0" smtClean="0"/>
              <a:t>activities by NIB</a:t>
            </a:r>
            <a:endParaRPr lang="mk-MK" sz="2800" dirty="0" smtClean="0"/>
          </a:p>
          <a:p>
            <a:pPr algn="just"/>
            <a:endParaRPr lang="mk-MK" sz="3200" dirty="0"/>
          </a:p>
          <a:p>
            <a:pPr algn="just"/>
            <a:endParaRPr lang="mk-MK" sz="3200" dirty="0" smtClean="0"/>
          </a:p>
          <a:p>
            <a:pPr marL="457200" indent="-457200" algn="just">
              <a:buFontTx/>
              <a:buChar char="-"/>
            </a:pPr>
            <a:endParaRPr lang="mk-MK" sz="3200" dirty="0" smtClean="0"/>
          </a:p>
        </p:txBody>
      </p:sp>
    </p:spTree>
    <p:extLst>
      <p:ext uri="{BB962C8B-B14F-4D97-AF65-F5344CB8AC3E}">
        <p14:creationId xmlns:p14="http://schemas.microsoft.com/office/powerpoint/2010/main" val="2602741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0" y="1428234"/>
            <a:ext cx="638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Thank you for </a:t>
            </a:r>
            <a:r>
              <a:rPr lang="en-US" sz="6000" dirty="0"/>
              <a:t>y</a:t>
            </a:r>
            <a:r>
              <a:rPr lang="en-US" sz="6000" dirty="0" smtClean="0"/>
              <a:t>our attention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65500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9001</TotalTime>
  <Words>515</Words>
  <Application>Microsoft Macintosh PowerPoint</Application>
  <PresentationFormat>On-screen Show (4:3)</PresentationFormat>
  <Paragraphs>214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National Insurance Bureau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Insurance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Национално биро за осигурување</dc:title>
  <dc:creator>Miodrag Ristik</dc:creator>
  <cp:lastModifiedBy>Miodrag Ristik</cp:lastModifiedBy>
  <cp:revision>28</cp:revision>
  <dcterms:created xsi:type="dcterms:W3CDTF">2014-10-14T10:19:22Z</dcterms:created>
  <dcterms:modified xsi:type="dcterms:W3CDTF">2014-10-30T07:54:49Z</dcterms:modified>
</cp:coreProperties>
</file>