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2" r:id="rId3"/>
    <p:sldId id="278" r:id="rId4"/>
    <p:sldId id="282" r:id="rId5"/>
    <p:sldId id="277" r:id="rId6"/>
    <p:sldId id="279" r:id="rId7"/>
    <p:sldId id="281" r:id="rId8"/>
    <p:sldId id="293" r:id="rId9"/>
    <p:sldId id="289" r:id="rId10"/>
    <p:sldId id="290" r:id="rId11"/>
    <p:sldId id="291" r:id="rId12"/>
    <p:sldId id="298" r:id="rId13"/>
    <p:sldId id="297" r:id="rId14"/>
    <p:sldId id="264" r:id="rId15"/>
    <p:sldId id="294" r:id="rId16"/>
    <p:sldId id="273" r:id="rId17"/>
    <p:sldId id="275" r:id="rId18"/>
    <p:sldId id="287" r:id="rId19"/>
    <p:sldId id="276" r:id="rId20"/>
    <p:sldId id="288" r:id="rId21"/>
    <p:sldId id="284" r:id="rId22"/>
    <p:sldId id="285" r:id="rId23"/>
    <p:sldId id="268" r:id="rId24"/>
    <p:sldId id="295" r:id="rId25"/>
    <p:sldId id="296" r:id="rId26"/>
  </p:sldIdLst>
  <p:sldSz cx="9144000" cy="6858000" type="screen4x3"/>
  <p:notesSz cx="6797675" cy="992822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res administrative account" initials="Ia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04" autoAdjust="0"/>
    <p:restoredTop sz="94653" autoAdjust="0"/>
  </p:normalViewPr>
  <p:slideViewPr>
    <p:cSldViewPr>
      <p:cViewPr varScale="1">
        <p:scale>
          <a:sx n="103" d="100"/>
          <a:sy n="103" d="100"/>
        </p:scale>
        <p:origin x="1864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siguranje\dfs_osiguranje\pccommon\Neosigurani\Interna%20RG\Kretanje%20broja%20&#353;tetnih%20doga&#273;aja%20i%20broja%20&#353;teta_2014102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4258002209086"/>
          <c:y val="3.6792538924246512E-2"/>
          <c:w val="0.61500629974989063"/>
          <c:h val="0.90356708731709545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'NO Štete'!$O$26</c:f>
              <c:strCache>
                <c:ptCount val="1"/>
                <c:pt idx="0">
                  <c:v>NO štete</c:v>
                </c:pt>
              </c:strCache>
            </c:strRef>
          </c:tx>
          <c:invertIfNegative val="0"/>
          <c:cat>
            <c:numRef>
              <c:f>'NO Štete'!$N$27:$N$32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'NO Štete'!$O$27:$O$32</c:f>
              <c:numCache>
                <c:formatCode>General</c:formatCode>
                <c:ptCount val="6"/>
                <c:pt idx="0" formatCode="#,##0">
                  <c:v>1638</c:v>
                </c:pt>
                <c:pt idx="1">
                  <c:v>1144</c:v>
                </c:pt>
                <c:pt idx="2">
                  <c:v>1105</c:v>
                </c:pt>
                <c:pt idx="3">
                  <c:v>779</c:v>
                </c:pt>
                <c:pt idx="4">
                  <c:v>535</c:v>
                </c:pt>
                <c:pt idx="5">
                  <c:v>325</c:v>
                </c:pt>
              </c:numCache>
            </c:numRef>
          </c:val>
        </c:ser>
        <c:ser>
          <c:idx val="3"/>
          <c:order val="4"/>
          <c:tx>
            <c:strRef>
              <c:f>'NO Štete'!$R$26</c:f>
              <c:strCache>
                <c:ptCount val="1"/>
                <c:pt idx="0">
                  <c:v>NO događaji</c:v>
                </c:pt>
              </c:strCache>
            </c:strRef>
          </c:tx>
          <c:invertIfNegative val="0"/>
          <c:cat>
            <c:numRef>
              <c:f>'NO Štete'!$N$27:$N$32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'NO Štete'!$R$27:$R$32</c:f>
              <c:numCache>
                <c:formatCode>General</c:formatCode>
                <c:ptCount val="6"/>
                <c:pt idx="0">
                  <c:v>995</c:v>
                </c:pt>
                <c:pt idx="1">
                  <c:v>690</c:v>
                </c:pt>
                <c:pt idx="2">
                  <c:v>575</c:v>
                </c:pt>
                <c:pt idx="3">
                  <c:v>400</c:v>
                </c:pt>
                <c:pt idx="4">
                  <c:v>327</c:v>
                </c:pt>
                <c:pt idx="5">
                  <c:v>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652200"/>
        <c:axId val="518651416"/>
      </c:barChart>
      <c:lineChart>
        <c:grouping val="standard"/>
        <c:varyColors val="0"/>
        <c:ser>
          <c:idx val="0"/>
          <c:order val="1"/>
          <c:tx>
            <c:strRef>
              <c:f>'NO Štete'!$P$26</c:f>
              <c:strCache>
                <c:ptCount val="1"/>
                <c:pt idx="0">
                  <c:v>Postotak promjene NO šteta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4F81BD">
                    <a:lumMod val="40000"/>
                    <a:lumOff val="60000"/>
                  </a:srgbClr>
                </a:solidFill>
              </a:ln>
            </c:spPr>
          </c:marker>
          <c:val>
            <c:numRef>
              <c:f>'NO Štete'!$P$27:$P$32</c:f>
              <c:numCache>
                <c:formatCode>0.00</c:formatCode>
                <c:ptCount val="6"/>
                <c:pt idx="1">
                  <c:v>-30.158730158730165</c:v>
                </c:pt>
                <c:pt idx="2">
                  <c:v>-3.4090909090909065</c:v>
                </c:pt>
                <c:pt idx="3">
                  <c:v>-29.502262443438909</c:v>
                </c:pt>
                <c:pt idx="4">
                  <c:v>-31.322207958921695</c:v>
                </c:pt>
                <c:pt idx="5">
                  <c:v>-39.252336448598136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'NO Štete'!$S$26</c:f>
              <c:strCache>
                <c:ptCount val="1"/>
                <c:pt idx="0">
                  <c:v>Postotak promjene NO događaja</c:v>
                </c:pt>
              </c:strCache>
            </c:strRef>
          </c:tx>
          <c:val>
            <c:numRef>
              <c:f>'NO Štete'!$S$27:$S$32</c:f>
              <c:numCache>
                <c:formatCode>0.00</c:formatCode>
                <c:ptCount val="6"/>
                <c:pt idx="1">
                  <c:v>-30.653266331658287</c:v>
                </c:pt>
                <c:pt idx="2">
                  <c:v>-16.666666666666657</c:v>
                </c:pt>
                <c:pt idx="3">
                  <c:v>-30.434782608695656</c:v>
                </c:pt>
                <c:pt idx="4">
                  <c:v>-18.25</c:v>
                </c:pt>
                <c:pt idx="5">
                  <c:v>-47.094801223241589</c:v>
                </c:pt>
              </c:numCache>
            </c:numRef>
          </c:val>
          <c:smooth val="0"/>
        </c:ser>
        <c:ser>
          <c:idx val="2"/>
          <c:order val="3"/>
          <c:tx>
            <c:v>Postotak promjene AO šteta</c:v>
          </c:tx>
          <c:spPr>
            <a:ln>
              <a:solidFill>
                <a:srgbClr val="9BBB59">
                  <a:lumMod val="60000"/>
                  <a:lumOff val="40000"/>
                </a:srgbClr>
              </a:solidFill>
            </a:ln>
          </c:spPr>
          <c:marker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9BBB59">
                    <a:lumMod val="60000"/>
                    <a:lumOff val="40000"/>
                  </a:srgbClr>
                </a:solidFill>
              </a:ln>
            </c:spPr>
          </c:marker>
          <c:val>
            <c:numRef>
              <c:f>'NO Štete'!$U$27:$U$31</c:f>
              <c:numCache>
                <c:formatCode>0.00</c:formatCode>
                <c:ptCount val="5"/>
                <c:pt idx="1">
                  <c:v>-11.386780853860174</c:v>
                </c:pt>
                <c:pt idx="2">
                  <c:v>-8.1430731249880495</c:v>
                </c:pt>
                <c:pt idx="3">
                  <c:v>-7.0700862535938995</c:v>
                </c:pt>
                <c:pt idx="4">
                  <c:v>-5.0858097277180576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506104"/>
        <c:axId val="401508456"/>
      </c:lineChart>
      <c:catAx>
        <c:axId val="518652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8651416"/>
        <c:crosses val="autoZero"/>
        <c:auto val="1"/>
        <c:lblAlgn val="ctr"/>
        <c:lblOffset val="100"/>
        <c:noMultiLvlLbl val="0"/>
      </c:catAx>
      <c:valAx>
        <c:axId val="51865141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518652200"/>
        <c:crosses val="autoZero"/>
        <c:crossBetween val="between"/>
      </c:valAx>
      <c:valAx>
        <c:axId val="401508456"/>
        <c:scaling>
          <c:orientation val="minMax"/>
          <c:max val="5"/>
          <c:min val="-60"/>
        </c:scaling>
        <c:delete val="0"/>
        <c:axPos val="r"/>
        <c:numFmt formatCode="#,##0" sourceLinked="0"/>
        <c:majorTickMark val="out"/>
        <c:minorTickMark val="none"/>
        <c:tickLblPos val="nextTo"/>
        <c:crossAx val="401506104"/>
        <c:crosses val="max"/>
        <c:crossBetween val="between"/>
        <c:majorUnit val="5"/>
      </c:valAx>
      <c:catAx>
        <c:axId val="401506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01508456"/>
        <c:crosses val="autoZero"/>
        <c:auto val="1"/>
        <c:lblAlgn val="ctr"/>
        <c:lblOffset val="100"/>
        <c:noMultiLvlLbl val="0"/>
      </c:catAx>
      <c:spPr>
        <a:ln>
          <a:solidFill>
            <a:schemeClr val="accent3">
              <a:lumMod val="60000"/>
              <a:lumOff val="4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850306888479931"/>
          <c:y val="0.67583909327535041"/>
          <c:w val="0.19398651902417791"/>
          <c:h val="0.24671737862459728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800" b="1"/>
      </a:pPr>
      <a:endParaRPr lang="sr-Latn-R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0.75414</cdr:x>
      <cdr:y>0.07143</cdr:y>
    </cdr:from>
    <cdr:to>
      <cdr:x>0.78982</cdr:x>
      <cdr:y>0.31761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6512352" y="622419"/>
          <a:ext cx="992708" cy="323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800" dirty="0"/>
            <a:t>% promjene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0.00379</cdr:x>
      <cdr:y>0.00697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0.04825</cdr:x>
      <cdr:y>0.05357</cdr:y>
    </cdr:from>
    <cdr:to>
      <cdr:x>0.08933</cdr:x>
      <cdr:y>0.41087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-95890" y="749941"/>
          <a:ext cx="1440794" cy="372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hr-HR" sz="800" dirty="0"/>
            <a:t>broj</a:t>
          </a:r>
          <a:r>
            <a:rPr lang="hr-HR" sz="800" baseline="0" dirty="0"/>
            <a:t> šteta/događaja</a:t>
          </a:r>
          <a:endParaRPr lang="hr-HR" sz="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C3DD0-6A1A-4E12-ACDA-5A0409F9A2A3}" type="datetimeFigureOut">
              <a:rPr lang="hr-HR" smtClean="0"/>
              <a:pPr/>
              <a:t>29.10.2014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CA570-B57A-4428-ADEE-3A158C9AAB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8135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32C0B-DABD-4D39-BD2F-1D351C54D539}" type="datetimeFigureOut">
              <a:rPr lang="hr-HR" smtClean="0"/>
              <a:t>29.10.2014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3D53C-0196-44B0-996C-53613F590B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209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26F925-B5F0-4DDD-A9CC-D54173C2E404}" type="slidenum">
              <a:rPr lang="hr-HR" altLang="sr-Latn-RS" sz="1200"/>
              <a:pPr/>
              <a:t>3</a:t>
            </a:fld>
            <a:endParaRPr lang="hr-HR" altLang="sr-Latn-R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r-Latn-RS" smtClean="0"/>
          </a:p>
        </p:txBody>
      </p:sp>
    </p:spTree>
    <p:extLst>
      <p:ext uri="{BB962C8B-B14F-4D97-AF65-F5344CB8AC3E}">
        <p14:creationId xmlns:p14="http://schemas.microsoft.com/office/powerpoint/2010/main" val="226521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5D76F6-8833-4B03-A31B-6C9585F97FA4}" type="slidenum">
              <a:rPr lang="hr-HR" altLang="sr-Latn-RS" sz="1200"/>
              <a:pPr/>
              <a:t>6</a:t>
            </a:fld>
            <a:endParaRPr lang="hr-HR" altLang="sr-Latn-R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r-Latn-RS" smtClean="0"/>
          </a:p>
        </p:txBody>
      </p:sp>
    </p:spTree>
    <p:extLst>
      <p:ext uri="{BB962C8B-B14F-4D97-AF65-F5344CB8AC3E}">
        <p14:creationId xmlns:p14="http://schemas.microsoft.com/office/powerpoint/2010/main" val="390877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01D468-2EEA-415B-89AC-A45061FC2CEF}" type="slidenum">
              <a:rPr lang="hr-HR" altLang="sr-Latn-RS" sz="1200"/>
              <a:pPr/>
              <a:t>7</a:t>
            </a:fld>
            <a:endParaRPr lang="hr-HR" altLang="sr-Latn-R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r-Latn-RS" smtClean="0"/>
          </a:p>
        </p:txBody>
      </p:sp>
    </p:spTree>
    <p:extLst>
      <p:ext uri="{BB962C8B-B14F-4D97-AF65-F5344CB8AC3E}">
        <p14:creationId xmlns:p14="http://schemas.microsoft.com/office/powerpoint/2010/main" val="2614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3C58-51FB-443C-B27E-CEA43340199B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7AEC4-55AF-416F-8CD3-D6FC9A10B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3C58-51FB-443C-B27E-CEA43340199B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7AEC4-55AF-416F-8CD3-D6FC9A10B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3C58-51FB-443C-B27E-CEA43340199B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AEC4-55AF-416F-8CD3-D6FC9A10B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4038600" cy="23371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789040"/>
            <a:ext cx="4038600" cy="23371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3C58-51FB-443C-B27E-CEA43340199B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AEC4-55AF-416F-8CD3-D6FC9A10B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890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428802"/>
            <a:ext cx="4040188" cy="17365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7890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4428802"/>
            <a:ext cx="4041775" cy="17365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3C58-51FB-443C-B27E-CEA43340199B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AEC4-55AF-416F-8CD3-D6FC9A10B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3C58-51FB-443C-B27E-CEA43340199B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AEC4-55AF-416F-8CD3-D6FC9A10B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3C58-51FB-443C-B27E-CEA43340199B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AEC4-55AF-416F-8CD3-D6FC9A10B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486400" cy="27387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3C58-51FB-443C-B27E-CEA43340199B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AEC4-55AF-416F-8CD3-D6FC9A10B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3C58-51FB-443C-B27E-CEA43340199B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AEC4-55AF-416F-8CD3-D6FC9A10B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podloga-0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89040"/>
            <a:ext cx="8229600" cy="233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3C58-51FB-443C-B27E-CEA43340199B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AEC4-55AF-416F-8CD3-D6FC9A10B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chemeClr val="tx2"/>
                </a:solidFill>
              </a:rPr>
              <a:t>Neosigurana vozila u Republici Hrvatskoj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Edukacija i prevencija</a:t>
            </a:r>
          </a:p>
          <a:p>
            <a:r>
              <a:rPr lang="hr-HR" dirty="0" smtClean="0"/>
              <a:t>2009-2014.</a:t>
            </a:r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8229600" cy="1143000"/>
          </a:xfrm>
        </p:spPr>
        <p:txBody>
          <a:bodyPr>
            <a:noAutofit/>
          </a:bodyPr>
          <a:lstStyle/>
          <a:p>
            <a:r>
              <a:rPr lang="hr-HR" sz="3600" b="1" dirty="0">
                <a:solidFill>
                  <a:schemeClr val="tx2"/>
                </a:solidFill>
              </a:rPr>
              <a:t>Zakonska </a:t>
            </a:r>
            <a:r>
              <a:rPr lang="hr-HR" sz="3600" b="1" dirty="0" smtClean="0">
                <a:solidFill>
                  <a:schemeClr val="tx2"/>
                </a:solidFill>
              </a:rPr>
              <a:t>regulativa u RH </a:t>
            </a:r>
            <a:r>
              <a:rPr lang="hr-HR" sz="3600" b="1" dirty="0">
                <a:solidFill>
                  <a:schemeClr val="tx2"/>
                </a:solidFill>
              </a:rPr>
              <a:t>– Zakon o obveznim osiguranjima u prometu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200400" lvl="7" indent="0">
              <a:buNone/>
            </a:pPr>
            <a:endParaRPr lang="hr-HR" dirty="0"/>
          </a:p>
          <a:p>
            <a:pPr marL="3200400" lvl="7" indent="0">
              <a:buNone/>
            </a:pPr>
            <a:r>
              <a:rPr lang="hr-HR" sz="3200" dirty="0" smtClean="0">
                <a:solidFill>
                  <a:schemeClr val="tx2"/>
                </a:solidFill>
              </a:rPr>
              <a:t>Prekršaji </a:t>
            </a:r>
            <a:r>
              <a:rPr lang="hr-HR" sz="3200" dirty="0">
                <a:solidFill>
                  <a:schemeClr val="tx2"/>
                </a:solidFill>
              </a:rPr>
              <a:t>vozača vozila </a:t>
            </a:r>
          </a:p>
          <a:p>
            <a:pPr marL="3200400" lvl="7" indent="0">
              <a:buNone/>
            </a:pPr>
            <a:r>
              <a:rPr lang="hr-HR" sz="3200" dirty="0">
                <a:solidFill>
                  <a:schemeClr val="tx2"/>
                </a:solidFill>
              </a:rPr>
              <a:t>Članak 66. (NN 76/13</a:t>
            </a:r>
            <a:r>
              <a:rPr lang="hr-HR" sz="3200" dirty="0" smtClean="0">
                <a:solidFill>
                  <a:schemeClr val="tx2"/>
                </a:solidFill>
              </a:rPr>
              <a:t>)</a:t>
            </a:r>
          </a:p>
          <a:p>
            <a:pPr marL="3200400" lvl="7" indent="0">
              <a:buNone/>
            </a:pPr>
            <a:endParaRPr lang="hr-HR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</a:rPr>
              <a:t>(1) Novčanom kaznom u iznosu od </a:t>
            </a:r>
            <a:r>
              <a:rPr lang="hr-HR" b="1" dirty="0">
                <a:solidFill>
                  <a:schemeClr val="tx2"/>
                </a:solidFill>
              </a:rPr>
              <a:t>300,00 do 1.000,00 kuna </a:t>
            </a:r>
            <a:r>
              <a:rPr lang="hr-HR" dirty="0">
                <a:solidFill>
                  <a:schemeClr val="tx2"/>
                </a:solidFill>
              </a:rPr>
              <a:t>kaznit će se za prekršaj vozač vozila:</a:t>
            </a:r>
          </a:p>
          <a:p>
            <a:r>
              <a:rPr lang="hr-HR" dirty="0">
                <a:solidFill>
                  <a:schemeClr val="tx2"/>
                </a:solidFill>
              </a:rPr>
              <a:t>1. ako na zahtjev ovlaštene službene osobe ne predoči policu osiguranja ili drugi dokaz o sklopljenom ugovoru o osiguranju sukladno odredbi članka 6. stavka 1. ovoga Zakona,</a:t>
            </a:r>
          </a:p>
          <a:p>
            <a:r>
              <a:rPr lang="hr-HR" dirty="0">
                <a:solidFill>
                  <a:schemeClr val="tx2"/>
                </a:solidFill>
              </a:rPr>
              <a:t>2. ako na zahtjev ovlaštene službene osobe ne predoči Europsko izvješće o nesreći sukladno odredbi članka 38. stavka 3. ovoga Zakona.</a:t>
            </a:r>
          </a:p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</a:rPr>
              <a:t>(2) Novčanom kaznom u iznosu od </a:t>
            </a:r>
            <a:r>
              <a:rPr lang="hr-HR" b="1" dirty="0">
                <a:solidFill>
                  <a:schemeClr val="tx2"/>
                </a:solidFill>
              </a:rPr>
              <a:t>5.000,00 do 20.000,00 kuna </a:t>
            </a:r>
            <a:r>
              <a:rPr lang="hr-HR" dirty="0">
                <a:solidFill>
                  <a:schemeClr val="tx2"/>
                </a:solidFill>
              </a:rPr>
              <a:t>kaznit će se za prekršaj vozač vozila ako ne sklopi ugovor o osiguranju od automobilske odgovornosti (granično osiguranje) sukladno odredbama članka 35. stavka 1. ovoga Zakona. </a:t>
            </a:r>
          </a:p>
        </p:txBody>
      </p:sp>
    </p:spTree>
    <p:extLst>
      <p:ext uri="{BB962C8B-B14F-4D97-AF65-F5344CB8AC3E}">
        <p14:creationId xmlns:p14="http://schemas.microsoft.com/office/powerpoint/2010/main" val="13951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7992888" cy="3528392"/>
          </a:xfrm>
        </p:spPr>
        <p:txBody>
          <a:bodyPr>
            <a:noAutofit/>
          </a:bodyPr>
          <a:lstStyle/>
          <a:p>
            <a:r>
              <a:rPr lang="vi-VN" sz="1600" dirty="0">
                <a:solidFill>
                  <a:schemeClr val="tx2"/>
                </a:solidFill>
                <a:latin typeface="Calibri" panose="020F0502020204030204" pitchFamily="34" charset="0"/>
              </a:rPr>
              <a:t>Članak 250.</a:t>
            </a:r>
          </a:p>
          <a:p>
            <a:pPr algn="l"/>
            <a:r>
              <a:rPr lang="vi-VN" sz="1600" dirty="0">
                <a:solidFill>
                  <a:schemeClr val="tx2"/>
                </a:solidFill>
                <a:latin typeface="Calibri" panose="020F0502020204030204" pitchFamily="34" charset="0"/>
              </a:rPr>
              <a:t>(1) Vlasnik vozila, koji ne izvrši produženje važenja prometne dozvole </a:t>
            </a:r>
            <a:r>
              <a:rPr lang="vi-VN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u roku od 15 dana od dana isteka važenja prometne dozvole dužan je odjaviti vozilo</a:t>
            </a:r>
            <a:r>
              <a:rPr lang="vi-VN" sz="1600" dirty="0">
                <a:solidFill>
                  <a:schemeClr val="tx2"/>
                </a:solidFill>
                <a:latin typeface="Calibri" panose="020F0502020204030204" pitchFamily="34" charset="0"/>
              </a:rPr>
              <a:t>, donijeti prometnu dozvolu radi poništenja i vratiti registarske pločice policijskoj upravi, odnosno policijskoj postaji koja vozilo vodi u evidenciji.</a:t>
            </a:r>
            <a:br>
              <a:rPr lang="vi-VN" sz="16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vi-VN" sz="1600" dirty="0">
                <a:solidFill>
                  <a:schemeClr val="tx2"/>
                </a:solidFill>
                <a:latin typeface="Calibri" panose="020F0502020204030204" pitchFamily="34" charset="0"/>
              </a:rPr>
              <a:t>(2) Vlasnik vozila </a:t>
            </a:r>
            <a:r>
              <a:rPr lang="vi-VN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dužan je u roku od 15 dana od prodaje vozila odjaviti vozilo</a:t>
            </a:r>
            <a:r>
              <a:rPr lang="vi-VN" sz="1600" dirty="0">
                <a:solidFill>
                  <a:schemeClr val="tx2"/>
                </a:solidFill>
                <a:latin typeface="Calibri" panose="020F0502020204030204" pitchFamily="34" charset="0"/>
              </a:rPr>
              <a:t>, donijeti prometnu dozvolu radi poništenja i vratiti registarske pločice policijskoj upravi, odnosno policijskoj postaji koja vozilo vodi u evidenciji.</a:t>
            </a:r>
            <a:br>
              <a:rPr lang="vi-VN" sz="16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hr-HR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…</a:t>
            </a:r>
            <a:r>
              <a:rPr lang="vi-VN" sz="1600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vi-VN" sz="16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vi-VN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(</a:t>
            </a:r>
            <a:r>
              <a:rPr lang="vi-VN" sz="1600" dirty="0">
                <a:solidFill>
                  <a:schemeClr val="tx2"/>
                </a:solidFill>
                <a:latin typeface="Calibri" panose="020F0502020204030204" pitchFamily="34" charset="0"/>
              </a:rPr>
              <a:t>12) </a:t>
            </a:r>
            <a:r>
              <a:rPr lang="vi-VN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Novčanom kaznom u iznosu od 700,00 kuna kaznit će se za prekršaj vlasnik vozila ako postupi suprotno odredbama ovoga članka.</a:t>
            </a:r>
          </a:p>
          <a:p>
            <a:pPr algn="just"/>
            <a:endParaRPr lang="hr-HR" sz="1050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632848" cy="1440160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chemeClr val="tx2"/>
                </a:solidFill>
              </a:rPr>
              <a:t>Zakonska regulativa u RH – Zakon </a:t>
            </a:r>
            <a:r>
              <a:rPr lang="hr-HR" sz="3600" b="1" dirty="0" smtClean="0">
                <a:solidFill>
                  <a:schemeClr val="tx2"/>
                </a:solidFill>
              </a:rPr>
              <a:t>o sigurnosti prometa na cestama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9122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35800"/>
            <a:ext cx="8229600" cy="779881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28" y="3739512"/>
            <a:ext cx="2966396" cy="31184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3668924"/>
            <a:ext cx="2203427" cy="3142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26" y="0"/>
            <a:ext cx="2454945" cy="3501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-23344"/>
            <a:ext cx="2505437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HUO_V3_FINAL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04" y="2276872"/>
            <a:ext cx="4136614" cy="3384376"/>
          </a:xfrm>
        </p:spPr>
      </p:pic>
      <p:pic>
        <p:nvPicPr>
          <p:cNvPr id="6" name="HUO_V1_final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32040" y="2276872"/>
            <a:ext cx="413646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9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7056784" cy="1143000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Aktivnosti Hrvatskog ureda </a:t>
            </a:r>
            <a:r>
              <a:rPr lang="hr-HR" sz="3600" b="1" dirty="0">
                <a:solidFill>
                  <a:schemeClr val="tx2"/>
                </a:solidFill>
              </a:rPr>
              <a:t>za osiguranje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3"/>
            <a:ext cx="8229600" cy="1656184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Redovito održavanje edukativnih akcija</a:t>
            </a:r>
          </a:p>
          <a:p>
            <a:r>
              <a:rPr lang="hr-HR" sz="2800" dirty="0">
                <a:solidFill>
                  <a:schemeClr val="tx2"/>
                </a:solidFill>
              </a:rPr>
              <a:t>Upoznavanje građana o </a:t>
            </a:r>
            <a:r>
              <a:rPr lang="hr-HR" sz="2800" dirty="0" smtClean="0">
                <a:solidFill>
                  <a:schemeClr val="tx2"/>
                </a:solidFill>
              </a:rPr>
              <a:t>štetnim </a:t>
            </a:r>
            <a:r>
              <a:rPr lang="hr-HR" sz="2800" dirty="0">
                <a:solidFill>
                  <a:schemeClr val="tx2"/>
                </a:solidFill>
              </a:rPr>
              <a:t>posljedicama upravljanja neosiguranim vozilima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4639" y="4005064"/>
            <a:ext cx="3456384" cy="2592288"/>
          </a:xfrm>
          <a:prstGeom prst="rect">
            <a:avLst/>
          </a:prstGeom>
          <a:noFill/>
        </p:spPr>
      </p:pic>
      <p:pic>
        <p:nvPicPr>
          <p:cNvPr id="1026" name="Picture 2" descr="C:\Users\ikomorski\AppData\Local\Microsoft\Windows\Temporary Internet Files\Content.Outlook\Q4Q1C98K\DPP_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424847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chemeClr val="tx2"/>
                </a:solidFill>
              </a:rPr>
              <a:t>Informacijski</a:t>
            </a:r>
            <a:r>
              <a:rPr lang="hr-HR" sz="3600" b="1" dirty="0" smtClean="0">
                <a:solidFill>
                  <a:schemeClr val="tx2"/>
                </a:solidFill>
              </a:rPr>
              <a:t> sustav HUO</a:t>
            </a: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3"/>
            <a:ext cx="8229600" cy="2448272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Koriste </a:t>
            </a:r>
            <a:r>
              <a:rPr lang="hr-HR" sz="2800" dirty="0" smtClean="0">
                <a:solidFill>
                  <a:schemeClr val="tx2"/>
                </a:solidFill>
              </a:rPr>
              <a:t>se podaci iz MUP-a i društava za osiguranje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Izrađene su procedure za kontinuirano praćenje broja neosiguranih </a:t>
            </a:r>
            <a:r>
              <a:rPr lang="hr-HR" sz="2800" dirty="0" smtClean="0">
                <a:solidFill>
                  <a:schemeClr val="tx2"/>
                </a:solidFill>
              </a:rPr>
              <a:t>vozila po nekoliko parametara (vrsta vozila, policijska uprava,…)</a:t>
            </a:r>
            <a:endParaRPr lang="hr-HR" sz="2800" dirty="0" smtClean="0">
              <a:solidFill>
                <a:schemeClr val="tx2"/>
              </a:solidFill>
            </a:endParaRPr>
          </a:p>
          <a:p>
            <a:r>
              <a:rPr lang="hr-HR" sz="2800" dirty="0" smtClean="0">
                <a:solidFill>
                  <a:schemeClr val="tx2"/>
                </a:solidFill>
              </a:rPr>
              <a:t>Koristi se </a:t>
            </a:r>
            <a:r>
              <a:rPr lang="hr-HR" sz="2800" dirty="0" err="1" smtClean="0">
                <a:solidFill>
                  <a:schemeClr val="tx2"/>
                </a:solidFill>
              </a:rPr>
              <a:t>geokodiranje</a:t>
            </a:r>
            <a:r>
              <a:rPr lang="hr-HR" sz="2800" dirty="0" smtClean="0">
                <a:solidFill>
                  <a:schemeClr val="tx2"/>
                </a:solidFill>
              </a:rPr>
              <a:t> za određivanje rizičnijih lokacija po broju neosiguranih </a:t>
            </a:r>
            <a:r>
              <a:rPr lang="hr-HR" sz="2800" dirty="0" smtClean="0">
                <a:solidFill>
                  <a:schemeClr val="tx2"/>
                </a:solidFill>
              </a:rPr>
              <a:t>vozila i ciljano djelovanje</a:t>
            </a:r>
            <a:endParaRPr lang="hr-HR" sz="2800" dirty="0" smtClean="0">
              <a:solidFill>
                <a:schemeClr val="tx2"/>
              </a:solidFill>
            </a:endParaRPr>
          </a:p>
          <a:p>
            <a:endParaRPr lang="hr-HR" dirty="0"/>
          </a:p>
        </p:txBody>
      </p:sp>
      <p:pic>
        <p:nvPicPr>
          <p:cNvPr id="4" name="Picture 3" descr="RH neosigura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653136"/>
            <a:ext cx="2188257" cy="2016224"/>
          </a:xfrm>
          <a:prstGeom prst="rect">
            <a:avLst/>
          </a:prstGeom>
        </p:spPr>
      </p:pic>
      <p:pic>
        <p:nvPicPr>
          <p:cNvPr id="5" name="Picture 4" descr="Koprivnica neosigura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6819" y="4657780"/>
            <a:ext cx="2538282" cy="201622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23928" y="544522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227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8229600" cy="72008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Poduzete mjere policije</a:t>
            </a: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3"/>
            <a:ext cx="8229600" cy="1656184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>
                <a:solidFill>
                  <a:schemeClr val="tx2"/>
                </a:solidFill>
              </a:rPr>
              <a:t>Prekršajni nalog za neregistrirano i neodjavljeno vozilo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Naplata kazne prema čl. 65. i čl. 66. ZOOP-a</a:t>
            </a:r>
          </a:p>
          <a:p>
            <a:r>
              <a:rPr lang="hr-HR" dirty="0">
                <a:solidFill>
                  <a:schemeClr val="tx2"/>
                </a:solidFill>
              </a:rPr>
              <a:t>Odjava vozila nakon proteka godine dana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Aktivno zajedničko sudjelovanje na edukaciji o štetnosti sudjelovanja neosiguranog vozila u prometu</a:t>
            </a:r>
          </a:p>
          <a:p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082089"/>
            <a:ext cx="4334645" cy="243823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4082375"/>
            <a:ext cx="4333630" cy="2437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61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4" y="163212"/>
            <a:ext cx="7848872" cy="1791072"/>
          </a:xfrm>
        </p:spPr>
        <p:txBody>
          <a:bodyPr>
            <a:noAutofit/>
          </a:bodyPr>
          <a:lstStyle/>
          <a:p>
            <a:pPr fontAlgn="t"/>
            <a:r>
              <a:rPr lang="hr-HR" sz="3600" b="1" dirty="0" smtClean="0">
                <a:solidFill>
                  <a:schemeClr val="tx2"/>
                </a:solidFill>
              </a:rPr>
              <a:t>Osnovni podaci o </a:t>
            </a:r>
            <a:br>
              <a:rPr lang="hr-HR" sz="3600" b="1" dirty="0" smtClean="0">
                <a:solidFill>
                  <a:schemeClr val="tx2"/>
                </a:solidFill>
              </a:rPr>
            </a:br>
            <a:r>
              <a:rPr lang="hr-HR" sz="3600" b="1" dirty="0" smtClean="0">
                <a:solidFill>
                  <a:schemeClr val="tx2"/>
                </a:solidFill>
              </a:rPr>
              <a:t>neosiguranim vozilima u RH za razdoblje </a:t>
            </a:r>
            <a:endParaRPr lang="hr-HR" sz="5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516" y="5971348"/>
            <a:ext cx="799494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2"/>
                </a:solidFill>
              </a:rPr>
              <a:t>Smanjenje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chemeClr val="tx2"/>
                </a:solidFill>
              </a:rPr>
              <a:t>broja neosiguranih vozila na dulje vremensko razdoblje (preko 30 dana)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6046" y="3924925"/>
            <a:ext cx="37444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Manje od 330.000 </a:t>
            </a:r>
          </a:p>
          <a:p>
            <a:pPr algn="ctr"/>
            <a:r>
              <a:rPr lang="hr-HR" sz="1400" dirty="0" smtClean="0">
                <a:solidFill>
                  <a:schemeClr val="tx2"/>
                </a:solidFill>
              </a:rPr>
              <a:t>vozila </a:t>
            </a:r>
            <a:r>
              <a:rPr lang="hr-HR" sz="1400" dirty="0">
                <a:solidFill>
                  <a:schemeClr val="tx2"/>
                </a:solidFill>
              </a:rPr>
              <a:t>je </a:t>
            </a:r>
            <a:r>
              <a:rPr lang="hr-HR" sz="1400" dirty="0" smtClean="0">
                <a:solidFill>
                  <a:schemeClr val="tx2"/>
                </a:solidFill>
              </a:rPr>
              <a:t>2013. godine bilo barem </a:t>
            </a:r>
            <a:r>
              <a:rPr lang="hr-HR" sz="1400" dirty="0">
                <a:solidFill>
                  <a:schemeClr val="tx2"/>
                </a:solidFill>
              </a:rPr>
              <a:t>1 dan neosigurano</a:t>
            </a:r>
          </a:p>
        </p:txBody>
      </p:sp>
      <p:sp>
        <p:nvSpPr>
          <p:cNvPr id="8" name="Rectangle 7"/>
          <p:cNvSpPr/>
          <p:nvPr/>
        </p:nvSpPr>
        <p:spPr>
          <a:xfrm>
            <a:off x="4860032" y="2204864"/>
            <a:ext cx="381642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Prema evidenciji MUP-a, 31.12.2013. bilo je </a:t>
            </a:r>
            <a:r>
              <a:rPr lang="hr-HR" dirty="0" smtClean="0">
                <a:solidFill>
                  <a:srgbClr val="FF0000"/>
                </a:solidFill>
              </a:rPr>
              <a:t>28.342</a:t>
            </a:r>
            <a:r>
              <a:rPr lang="hr-HR" dirty="0" smtClean="0"/>
              <a:t> neregistriranih i neosiguranih vozila dulje od </a:t>
            </a:r>
            <a:r>
              <a:rPr lang="hr-HR" b="1" dirty="0" smtClean="0"/>
              <a:t>15</a:t>
            </a:r>
            <a:r>
              <a:rPr lang="hr-HR" dirty="0" smtClean="0"/>
              <a:t> dana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516" y="2204864"/>
            <a:ext cx="381642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Prema evidenciji MUP-a, 05.04.2009. bilo je </a:t>
            </a:r>
            <a:r>
              <a:rPr lang="hr-HR" dirty="0" smtClean="0">
                <a:solidFill>
                  <a:srgbClr val="FF0000"/>
                </a:solidFill>
              </a:rPr>
              <a:t>203.571</a:t>
            </a:r>
            <a:r>
              <a:rPr lang="hr-HR" dirty="0" smtClean="0"/>
              <a:t> neregistriranih i neosiguranih vozila dulje od 30 dana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516" y="3924924"/>
            <a:ext cx="37444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Više od 356.000 </a:t>
            </a:r>
          </a:p>
          <a:p>
            <a:pPr algn="ctr"/>
            <a:r>
              <a:rPr lang="hr-HR" sz="1400" dirty="0" smtClean="0">
                <a:solidFill>
                  <a:schemeClr val="tx2"/>
                </a:solidFill>
              </a:rPr>
              <a:t>vozila </a:t>
            </a:r>
            <a:r>
              <a:rPr lang="hr-HR" sz="1400" dirty="0">
                <a:solidFill>
                  <a:schemeClr val="tx2"/>
                </a:solidFill>
              </a:rPr>
              <a:t>je </a:t>
            </a:r>
            <a:r>
              <a:rPr lang="hr-HR" sz="1400" dirty="0" smtClean="0">
                <a:solidFill>
                  <a:schemeClr val="tx2"/>
                </a:solidFill>
              </a:rPr>
              <a:t>2010. godine bilo barem </a:t>
            </a:r>
            <a:r>
              <a:rPr lang="hr-HR" sz="1400" dirty="0">
                <a:solidFill>
                  <a:schemeClr val="tx2"/>
                </a:solidFill>
              </a:rPr>
              <a:t>1 dan neosigurano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62829" y="1602377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tx2"/>
                </a:solidFill>
              </a:rPr>
              <a:t>2009.    &gt;&gt;    2014.</a:t>
            </a:r>
            <a:endParaRPr lang="hr-HR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5516" y="6444044"/>
            <a:ext cx="799494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2"/>
                </a:solidFill>
              </a:rPr>
              <a:t>Porast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chemeClr val="tx2"/>
                </a:solidFill>
              </a:rPr>
              <a:t>broja neosiguranih vozila na kraće vremensko razdoblje (do 30 dana)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3181" y="4860449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Manje </a:t>
            </a:r>
            <a:r>
              <a:rPr lang="hr-HR" b="1" dirty="0">
                <a:solidFill>
                  <a:srgbClr val="FF0000"/>
                </a:solidFill>
              </a:rPr>
              <a:t>od </a:t>
            </a:r>
            <a:r>
              <a:rPr lang="hr-HR" b="1" dirty="0" smtClean="0">
                <a:solidFill>
                  <a:srgbClr val="FF0000"/>
                </a:solidFill>
              </a:rPr>
              <a:t>550 </a:t>
            </a:r>
            <a:endParaRPr lang="hr-HR" b="1" dirty="0">
              <a:solidFill>
                <a:srgbClr val="FF0000"/>
              </a:solidFill>
            </a:endParaRPr>
          </a:p>
          <a:p>
            <a:pPr algn="ctr"/>
            <a:r>
              <a:rPr lang="hr-HR" sz="1400" dirty="0">
                <a:solidFill>
                  <a:schemeClr val="tx2"/>
                </a:solidFill>
              </a:rPr>
              <a:t>prijavljenih šteta od neosiguranih vozila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5516" y="4860449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Više od 1.600 </a:t>
            </a:r>
          </a:p>
          <a:p>
            <a:pPr algn="ctr"/>
            <a:r>
              <a:rPr lang="hr-HR" sz="1400" dirty="0" smtClean="0">
                <a:solidFill>
                  <a:schemeClr val="tx2"/>
                </a:solidFill>
              </a:rPr>
              <a:t>prijavljenih šteta od neosiguranih vozila</a:t>
            </a:r>
            <a:endParaRPr lang="hr-HR" sz="1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0548" y="40736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tx2"/>
                </a:solidFill>
              </a:rPr>
              <a:t>&gt;&gt;</a:t>
            </a:r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4419721" y="49986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tx2"/>
                </a:solidFill>
              </a:rPr>
              <a:t>&gt;&gt;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26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Kretanje broja šteta i štetnih događaja</a:t>
            </a: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488668"/>
            <a:ext cx="5729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tx2"/>
                </a:solidFill>
              </a:rPr>
              <a:t>Podatak o postotku smanjenja broja AO šteta dobiven je iz godišnjih statističkih podataka</a:t>
            </a:r>
            <a:endParaRPr lang="hr-HR" sz="1200" dirty="0">
              <a:solidFill>
                <a:schemeClr val="tx2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123370"/>
              </p:ext>
            </p:extLst>
          </p:nvPr>
        </p:nvGraphicFramePr>
        <p:xfrm>
          <a:off x="29517" y="2276872"/>
          <a:ext cx="907886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2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222" y="44611"/>
            <a:ext cx="6858069" cy="1143000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chemeClr val="tx2"/>
                </a:solidFill>
              </a:rPr>
              <a:t>Financijske posljedice 2011 – 2014. </a:t>
            </a:r>
            <a:endParaRPr lang="hr-HR" sz="3200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5696" y="1268760"/>
            <a:ext cx="2483768" cy="1355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cca.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370 mil. </a:t>
            </a:r>
            <a:r>
              <a:rPr lang="hr-HR" b="1" dirty="0"/>
              <a:t>kn manje premije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19464" y="2647646"/>
            <a:ext cx="248376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cca.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48 mil. </a:t>
            </a:r>
            <a:r>
              <a:rPr lang="hr-HR" b="1" dirty="0"/>
              <a:t>kn manje poreza kn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35696" y="4087805"/>
            <a:ext cx="2472448" cy="1355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cca.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20 mil. </a:t>
            </a:r>
            <a:r>
              <a:rPr lang="hr-HR" b="1" dirty="0"/>
              <a:t>kn manje za HZZO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13804" y="5489930"/>
            <a:ext cx="2489428" cy="125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Porezni manjak na ostalim direktnim i indirektnim izdvajanjima</a:t>
            </a:r>
          </a:p>
        </p:txBody>
      </p:sp>
    </p:spTree>
    <p:extLst>
      <p:ext uri="{BB962C8B-B14F-4D97-AF65-F5344CB8AC3E}">
        <p14:creationId xmlns:p14="http://schemas.microsoft.com/office/powerpoint/2010/main" val="32606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8229600" cy="648072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Neosigurana </a:t>
            </a:r>
            <a:r>
              <a:rPr lang="hr-HR" sz="3600" b="1" dirty="0" smtClean="0">
                <a:solidFill>
                  <a:schemeClr val="tx2"/>
                </a:solidFill>
              </a:rPr>
              <a:t>vozila </a:t>
            </a: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345235"/>
          </a:xfrm>
        </p:spPr>
        <p:txBody>
          <a:bodyPr/>
          <a:lstStyle/>
          <a:p>
            <a:pPr marL="0" indent="0" algn="just">
              <a:buNone/>
            </a:pPr>
            <a:r>
              <a:rPr lang="hr-HR" sz="2800" dirty="0">
                <a:solidFill>
                  <a:schemeClr val="tx2"/>
                </a:solidFill>
              </a:rPr>
              <a:t>Prometovanje još uvijek prevelikog broja neosiguranih vozila ugrožava opće stanje sigurnosti prometa </a:t>
            </a:r>
            <a:r>
              <a:rPr lang="hr-HR" sz="2800" dirty="0" smtClean="0">
                <a:solidFill>
                  <a:schemeClr val="tx2"/>
                </a:solidFill>
              </a:rPr>
              <a:t>na cestama </a:t>
            </a:r>
            <a:r>
              <a:rPr lang="hr-HR" sz="2800" dirty="0">
                <a:solidFill>
                  <a:schemeClr val="tx2"/>
                </a:solidFill>
              </a:rPr>
              <a:t>te nanosi velike materijalne gubitke građanima, </a:t>
            </a:r>
            <a:r>
              <a:rPr lang="hr-HR" sz="2800" dirty="0" smtClean="0">
                <a:solidFill>
                  <a:schemeClr val="tx2"/>
                </a:solidFill>
              </a:rPr>
              <a:t>državnom proračunu</a:t>
            </a:r>
            <a:r>
              <a:rPr lang="hr-HR" sz="2800" dirty="0">
                <a:solidFill>
                  <a:schemeClr val="tx2"/>
                </a:solidFill>
              </a:rPr>
              <a:t>, osigurateljima i drugim subjektima.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17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Smanjenje </a:t>
            </a:r>
            <a:r>
              <a:rPr lang="hr-HR" sz="4000" b="1" dirty="0" smtClean="0">
                <a:solidFill>
                  <a:schemeClr val="tx2"/>
                </a:solidFill>
              </a:rPr>
              <a:t>broja</a:t>
            </a:r>
            <a:r>
              <a:rPr lang="hr-HR" sz="3600" b="1" dirty="0" smtClean="0">
                <a:solidFill>
                  <a:schemeClr val="tx2"/>
                </a:solidFill>
              </a:rPr>
              <a:t> neosiguranih</a:t>
            </a:r>
            <a:endParaRPr lang="hr-HR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82849"/>
              </p:ext>
            </p:extLst>
          </p:nvPr>
        </p:nvGraphicFramePr>
        <p:xfrm>
          <a:off x="683568" y="2636912"/>
          <a:ext cx="7848873" cy="2376263"/>
        </p:xfrm>
        <a:graphic>
          <a:graphicData uri="http://schemas.openxmlformats.org/drawingml/2006/table">
            <a:tbl>
              <a:tblPr/>
              <a:tblGrid>
                <a:gridCol w="25400"/>
                <a:gridCol w="1198736"/>
                <a:gridCol w="1008112"/>
                <a:gridCol w="1368152"/>
                <a:gridCol w="1422878"/>
                <a:gridCol w="941865"/>
                <a:gridCol w="941865"/>
                <a:gridCol w="941865"/>
              </a:tblGrid>
              <a:tr h="30394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Period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9E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Grupe po </a:t>
                      </a:r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danima - neosigurana</a:t>
                      </a:r>
                      <a:r>
                        <a:rPr lang="hr-HR" sz="1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vozila</a:t>
                      </a: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9E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45387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Godina / Mjesec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9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Ukupno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9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0 - 15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9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16 - 30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9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31 - 60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9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61 - 90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9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&gt; 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9EBD"/>
                    </a:solidFill>
                  </a:tcPr>
                </a:tc>
              </a:tr>
              <a:tr h="345387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 2014</a:t>
                      </a:r>
                      <a:endParaRPr lang="hr-H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268.738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142.841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8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53.540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8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34.022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11.665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26.670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5387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 2013</a:t>
                      </a:r>
                      <a:endParaRPr lang="hr-H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325.825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179.382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8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55.241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8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36.679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12.083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42.440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5387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 2012</a:t>
                      </a:r>
                      <a:endParaRPr lang="hr-H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333.198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177.177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8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55.573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8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40.525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14.025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45.898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5387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 2011</a:t>
                      </a:r>
                      <a:endParaRPr lang="hr-H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338.376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179.293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8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55.753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8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41.618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15.291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46.421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5387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 2010</a:t>
                      </a:r>
                      <a:endParaRPr lang="hr-H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356.571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180.101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8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57.855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8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45.182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17.030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56.403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5085184"/>
            <a:ext cx="354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tx2"/>
                </a:solidFill>
              </a:rPr>
              <a:t>Broj neosiguranih vozila do 30 dana je još uvijek velik</a:t>
            </a:r>
            <a:r>
              <a:rPr lang="hr-HR" dirty="0" smtClean="0">
                <a:solidFill>
                  <a:schemeClr val="tx2"/>
                </a:solidFill>
              </a:rPr>
              <a:t>.</a:t>
            </a:r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836712"/>
            <a:ext cx="8229600" cy="648072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Neosigurana osobna vozila 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8830979" cy="3645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2564904"/>
            <a:ext cx="51845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/>
              <a:t>Kretanje broja neosiguranih </a:t>
            </a:r>
            <a:r>
              <a:rPr lang="hr-HR" sz="1200" dirty="0" smtClean="0"/>
              <a:t>osobnih vozila na zadnji dan tjedna </a:t>
            </a:r>
            <a:r>
              <a:rPr lang="hr-HR" sz="1200" dirty="0" smtClean="0"/>
              <a:t>- 2013. godina</a:t>
            </a:r>
            <a:endParaRPr lang="hr-HR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88541" y="6209928"/>
            <a:ext cx="538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tx2"/>
                </a:solidFill>
              </a:rPr>
              <a:t>Uključena su sva neosigurana vozila – čak i ona koja su bila neosigurana samo 1 dan</a:t>
            </a:r>
            <a:endParaRPr lang="hr-H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033"/>
            <a:ext cx="8983329" cy="3772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564904"/>
            <a:ext cx="48245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/>
              <a:t>Kretanje broja neosiguranih </a:t>
            </a:r>
            <a:r>
              <a:rPr lang="hr-HR" sz="1200" dirty="0" smtClean="0"/>
              <a:t>motocikala na zadnji dan tjedna </a:t>
            </a:r>
            <a:r>
              <a:rPr lang="hr-HR" sz="1200" dirty="0" smtClean="0"/>
              <a:t>- 2013. godina</a:t>
            </a:r>
            <a:endParaRPr lang="hr-H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88541" y="6209928"/>
            <a:ext cx="5422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tx2"/>
                </a:solidFill>
              </a:rPr>
              <a:t>Uključena su svi neosigurani motocikli– čak i oni koja su bili neosigurani samo 1 dan</a:t>
            </a:r>
            <a:endParaRPr lang="hr-HR" sz="1200" dirty="0">
              <a:solidFill>
                <a:schemeClr val="tx2"/>
              </a:solidFill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259632" y="908720"/>
            <a:ext cx="8229600" cy="446886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Neosigurani motocikli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912768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Nastavak akcije</a:t>
            </a: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496944" cy="4320480"/>
          </a:xfrm>
        </p:spPr>
        <p:txBody>
          <a:bodyPr>
            <a:normAutofit/>
          </a:bodyPr>
          <a:lstStyle/>
          <a:p>
            <a:endParaRPr lang="hr-HR" sz="2400" dirty="0" smtClean="0"/>
          </a:p>
          <a:p>
            <a:r>
              <a:rPr lang="hr-HR" sz="2400" dirty="0" smtClean="0">
                <a:solidFill>
                  <a:schemeClr val="tx2"/>
                </a:solidFill>
              </a:rPr>
              <a:t>Redovita edukacija građana o štetnim posljedicama</a:t>
            </a:r>
          </a:p>
          <a:p>
            <a:r>
              <a:rPr lang="hr-HR" sz="2400" dirty="0" smtClean="0">
                <a:solidFill>
                  <a:schemeClr val="tx2"/>
                </a:solidFill>
              </a:rPr>
              <a:t>Nastavak suradnje s policijom</a:t>
            </a:r>
          </a:p>
          <a:p>
            <a:pPr lvl="1" algn="just"/>
            <a:r>
              <a:rPr lang="hr-HR" sz="2400" dirty="0" smtClean="0">
                <a:solidFill>
                  <a:schemeClr val="tx2"/>
                </a:solidFill>
              </a:rPr>
              <a:t>Ustrajati </a:t>
            </a:r>
            <a:r>
              <a:rPr lang="hr-HR" sz="2400" dirty="0">
                <a:solidFill>
                  <a:schemeClr val="tx2"/>
                </a:solidFill>
              </a:rPr>
              <a:t>na pokretanju  prekršajnih </a:t>
            </a:r>
            <a:r>
              <a:rPr lang="hr-HR" sz="2400" dirty="0" smtClean="0">
                <a:solidFill>
                  <a:schemeClr val="tx2"/>
                </a:solidFill>
              </a:rPr>
              <a:t>postupaka</a:t>
            </a:r>
          </a:p>
          <a:p>
            <a:pPr lvl="1" algn="just"/>
            <a:r>
              <a:rPr lang="hr-HR" sz="2400" dirty="0" smtClean="0">
                <a:solidFill>
                  <a:schemeClr val="tx2"/>
                </a:solidFill>
              </a:rPr>
              <a:t>Redovita provedba odjave vozila nakon proteka godine dana</a:t>
            </a:r>
          </a:p>
          <a:p>
            <a:pPr lvl="1" algn="just"/>
            <a:r>
              <a:rPr lang="hr-HR" sz="2400" dirty="0" smtClean="0">
                <a:solidFill>
                  <a:schemeClr val="tx2"/>
                </a:solidFill>
              </a:rPr>
              <a:t>Suradnja u sklopu Nacionalnog programa o sigurnosti cestovnog prometa</a:t>
            </a:r>
          </a:p>
          <a:p>
            <a:r>
              <a:rPr lang="hr-HR" sz="2400" dirty="0" smtClean="0">
                <a:solidFill>
                  <a:schemeClr val="tx2"/>
                </a:solidFill>
              </a:rPr>
              <a:t>Nastavak suradnje i s ostalim partnerima (CVH, HAK i dr.)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uo.hr/upload/big/plak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619268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uo.hr/upload/big/pngvin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64704"/>
            <a:ext cx="302433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uo.hr/upload/big/pingv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29523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CF874F-2B2A-4D56-AE4B-B1A589426CE9}" type="slidenum">
              <a:rPr lang="hr-HR" altLang="sr-Latn-RS" sz="1400">
                <a:solidFill>
                  <a:schemeClr val="tx2"/>
                </a:solidFill>
              </a:rPr>
              <a:pPr/>
              <a:t>3</a:t>
            </a:fld>
            <a:endParaRPr lang="hr-HR" altLang="sr-Latn-RS" sz="1400">
              <a:solidFill>
                <a:schemeClr val="tx2"/>
              </a:solidFill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492896"/>
            <a:ext cx="9144000" cy="44383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hr-HR" altLang="sr-Latn-RS" sz="2600" b="1" dirty="0" smtClean="0">
                <a:solidFill>
                  <a:schemeClr val="tx2"/>
                </a:solidFill>
              </a:rPr>
              <a:t>	Ugrožena opća sigurnost prometa na cestama za sve</a:t>
            </a:r>
          </a:p>
          <a:p>
            <a:pPr>
              <a:buFont typeface="Wingdings" panose="05000000000000000000" pitchFamily="2" charset="2"/>
              <a:buNone/>
            </a:pPr>
            <a:r>
              <a:rPr lang="hr-HR" altLang="sr-Latn-RS" sz="2600" b="1" dirty="0">
                <a:solidFill>
                  <a:schemeClr val="tx2"/>
                </a:solidFill>
              </a:rPr>
              <a:t>	</a:t>
            </a:r>
            <a:r>
              <a:rPr lang="hr-HR" altLang="sr-Latn-RS" sz="2600" b="1" dirty="0" smtClean="0">
                <a:solidFill>
                  <a:schemeClr val="tx2"/>
                </a:solidFill>
              </a:rPr>
              <a:t>sudionike u prometu </a:t>
            </a:r>
          </a:p>
          <a:p>
            <a:pPr lvl="1"/>
            <a:endParaRPr lang="hr-HR" altLang="sr-Latn-RS" sz="2200" b="1" dirty="0" smtClean="0">
              <a:solidFill>
                <a:schemeClr val="tx2"/>
              </a:solidFill>
            </a:endParaRPr>
          </a:p>
          <a:p>
            <a:pPr lvl="1"/>
            <a:r>
              <a:rPr lang="hr-HR" altLang="sr-Latn-RS" sz="2000" dirty="0" smtClean="0">
                <a:solidFill>
                  <a:schemeClr val="tx2"/>
                </a:solidFill>
              </a:rPr>
              <a:t>neregistrirana i neosigurana vozila su vrlo često tehnički neispravna, a i posljedice prometnih nesreća koje uključuju takva vozila su teže nego one koje proizlaze iz prometnih nesreća u kojima sudjeluju registrirana i osigurana vozila</a:t>
            </a:r>
          </a:p>
          <a:p>
            <a:pPr>
              <a:buFont typeface="Wingdings" panose="05000000000000000000" pitchFamily="2" charset="2"/>
              <a:buNone/>
            </a:pPr>
            <a:endParaRPr lang="hr-HR" altLang="sr-Latn-RS" sz="2600" b="1" dirty="0" smtClean="0">
              <a:solidFill>
                <a:schemeClr val="tx2"/>
              </a:solidFill>
            </a:endParaRPr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195736" y="404664"/>
            <a:ext cx="665413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altLang="sr-Latn-RS" sz="3600" b="1" dirty="0" smtClean="0">
                <a:solidFill>
                  <a:schemeClr val="tx2"/>
                </a:solidFill>
              </a:rPr>
              <a:t>Neosigurana </a:t>
            </a:r>
            <a:r>
              <a:rPr lang="hr-HR" altLang="sr-Latn-RS" sz="3600" b="1" dirty="0" smtClean="0">
                <a:solidFill>
                  <a:schemeClr val="tx2"/>
                </a:solidFill>
              </a:rPr>
              <a:t>vozila </a:t>
            </a:r>
            <a:r>
              <a:rPr lang="hr-HR" altLang="sr-Latn-RS" sz="3600" b="1" dirty="0" smtClean="0">
                <a:solidFill>
                  <a:schemeClr val="tx2"/>
                </a:solidFill>
              </a:rPr>
              <a:t/>
            </a:r>
            <a:br>
              <a:rPr lang="hr-HR" altLang="sr-Latn-RS" sz="3600" b="1" dirty="0" smtClean="0">
                <a:solidFill>
                  <a:schemeClr val="tx2"/>
                </a:solidFill>
              </a:rPr>
            </a:br>
            <a:r>
              <a:rPr lang="hr-HR" altLang="sr-Latn-RS" sz="2400" b="1" dirty="0" smtClean="0">
                <a:solidFill>
                  <a:schemeClr val="tx2"/>
                </a:solidFill>
              </a:rPr>
              <a:t>Sigurnosne posljedice</a:t>
            </a:r>
            <a:endParaRPr lang="en-GB" altLang="sr-Latn-RS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15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9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9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9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8229600" cy="710952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Tko gubi?</a:t>
            </a: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</a:rPr>
              <a:t>Osiguranici koji plaćaju skuplju premiju</a:t>
            </a:r>
          </a:p>
          <a:p>
            <a:r>
              <a:rPr lang="hr-HR" sz="2800" b="1" dirty="0" smtClean="0">
                <a:solidFill>
                  <a:schemeClr val="tx2"/>
                </a:solidFill>
              </a:rPr>
              <a:t>Država</a:t>
            </a:r>
          </a:p>
          <a:p>
            <a:r>
              <a:rPr lang="hr-HR" sz="2800" b="1" dirty="0" smtClean="0">
                <a:solidFill>
                  <a:schemeClr val="tx2"/>
                </a:solidFill>
              </a:rPr>
              <a:t>Lokalna samouprava</a:t>
            </a:r>
          </a:p>
          <a:p>
            <a:r>
              <a:rPr lang="hr-HR" sz="2800" b="1" dirty="0" smtClean="0">
                <a:solidFill>
                  <a:schemeClr val="tx2"/>
                </a:solidFill>
              </a:rPr>
              <a:t>Hrvatski zavod za zdravstveno osiguranje</a:t>
            </a:r>
            <a:endParaRPr lang="hr-HR" sz="2800" b="1" dirty="0" smtClean="0">
              <a:solidFill>
                <a:schemeClr val="tx2"/>
              </a:solidFill>
            </a:endParaRPr>
          </a:p>
          <a:p>
            <a:r>
              <a:rPr lang="hr-HR" sz="2800" b="1" dirty="0" smtClean="0">
                <a:solidFill>
                  <a:schemeClr val="tx2"/>
                </a:solidFill>
              </a:rPr>
              <a:t>Centar za vozila Hrvatske</a:t>
            </a:r>
            <a:endParaRPr lang="hr-HR" sz="2800" b="1" dirty="0" smtClean="0">
              <a:solidFill>
                <a:schemeClr val="tx2"/>
              </a:solidFill>
            </a:endParaRPr>
          </a:p>
          <a:p>
            <a:r>
              <a:rPr lang="hr-HR" sz="2800" b="1" dirty="0" smtClean="0">
                <a:solidFill>
                  <a:schemeClr val="tx2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652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4581128"/>
            <a:ext cx="85308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hr-HR" altLang="sr-Latn-RS" b="1" dirty="0"/>
              <a:t>“</a:t>
            </a:r>
            <a:r>
              <a:rPr lang="hr-HR" altLang="sr-Latn-RS" b="1" dirty="0">
                <a:solidFill>
                  <a:schemeClr val="tx2"/>
                </a:solidFill>
              </a:rPr>
              <a:t>Obveza posjedovanja osiguranja od automobilske odgovornosti predstavlja temeljno načelo </a:t>
            </a:r>
            <a:r>
              <a:rPr lang="hr-HR" altLang="sr-Latn-RS" b="1" dirty="0" err="1">
                <a:solidFill>
                  <a:schemeClr val="tx2"/>
                </a:solidFill>
              </a:rPr>
              <a:t>osigurateljne</a:t>
            </a:r>
            <a:r>
              <a:rPr lang="hr-HR" altLang="sr-Latn-RS" b="1" dirty="0">
                <a:solidFill>
                  <a:schemeClr val="tx2"/>
                </a:solidFill>
              </a:rPr>
              <a:t> legislative Europske unije. </a:t>
            </a:r>
          </a:p>
          <a:p>
            <a:pPr>
              <a:buFont typeface="Wingdings" panose="05000000000000000000" pitchFamily="2" charset="2"/>
              <a:buNone/>
            </a:pPr>
            <a:r>
              <a:rPr lang="hr-HR" altLang="sr-Latn-RS" b="1" dirty="0">
                <a:solidFill>
                  <a:schemeClr val="tx2"/>
                </a:solidFill>
              </a:rPr>
              <a:t>   Sve zemlje članice moraju koristiti sva sredstva u borbi protiv vožnje neosiguranim vozilima.”</a:t>
            </a:r>
          </a:p>
          <a:p>
            <a:pPr>
              <a:buFont typeface="Wingdings" panose="05000000000000000000" pitchFamily="2" charset="2"/>
              <a:buNone/>
            </a:pPr>
            <a:r>
              <a:rPr lang="hr-HR" altLang="sr-Latn-RS" dirty="0">
                <a:solidFill>
                  <a:schemeClr val="tx2"/>
                </a:solidFill>
              </a:rPr>
              <a:t>	 </a:t>
            </a:r>
            <a:r>
              <a:rPr lang="hr-HR" altLang="sr-Latn-RS" i="1" dirty="0">
                <a:solidFill>
                  <a:schemeClr val="tx2"/>
                </a:solidFill>
              </a:rPr>
              <a:t>European Insurance </a:t>
            </a:r>
            <a:r>
              <a:rPr lang="hr-HR" altLang="sr-Latn-RS" i="1" dirty="0" err="1">
                <a:solidFill>
                  <a:schemeClr val="tx2"/>
                </a:solidFill>
              </a:rPr>
              <a:t>and</a:t>
            </a:r>
            <a:r>
              <a:rPr lang="hr-HR" altLang="sr-Latn-RS" i="1" dirty="0">
                <a:solidFill>
                  <a:schemeClr val="tx2"/>
                </a:solidFill>
              </a:rPr>
              <a:t> </a:t>
            </a:r>
            <a:r>
              <a:rPr lang="hr-HR" altLang="sr-Latn-RS" i="1" dirty="0" err="1">
                <a:solidFill>
                  <a:schemeClr val="tx2"/>
                </a:solidFill>
              </a:rPr>
              <a:t>Occupation</a:t>
            </a:r>
            <a:r>
              <a:rPr lang="hr-HR" altLang="sr-Latn-RS" i="1" dirty="0">
                <a:solidFill>
                  <a:schemeClr val="tx2"/>
                </a:solidFill>
              </a:rPr>
              <a:t> </a:t>
            </a:r>
            <a:r>
              <a:rPr lang="hr-HR" altLang="sr-Latn-RS" i="1" dirty="0" err="1">
                <a:solidFill>
                  <a:schemeClr val="tx2"/>
                </a:solidFill>
              </a:rPr>
              <a:t>of</a:t>
            </a:r>
            <a:r>
              <a:rPr lang="hr-HR" altLang="sr-Latn-RS" i="1" dirty="0">
                <a:solidFill>
                  <a:schemeClr val="tx2"/>
                </a:solidFill>
              </a:rPr>
              <a:t> </a:t>
            </a:r>
            <a:r>
              <a:rPr lang="hr-HR" altLang="sr-Latn-RS" i="1" dirty="0" err="1">
                <a:solidFill>
                  <a:schemeClr val="tx2"/>
                </a:solidFill>
              </a:rPr>
              <a:t>Pensions</a:t>
            </a:r>
            <a:r>
              <a:rPr lang="hr-HR" altLang="sr-Latn-RS" i="1" dirty="0">
                <a:solidFill>
                  <a:schemeClr val="tx2"/>
                </a:solidFill>
              </a:rPr>
              <a:t> </a:t>
            </a:r>
            <a:r>
              <a:rPr lang="hr-HR" altLang="sr-Latn-RS" i="1" dirty="0" err="1">
                <a:solidFill>
                  <a:schemeClr val="tx2"/>
                </a:solidFill>
              </a:rPr>
              <a:t>Committee</a:t>
            </a:r>
            <a:r>
              <a:rPr lang="hr-HR" altLang="sr-Latn-RS" i="1" dirty="0">
                <a:solidFill>
                  <a:schemeClr val="tx2"/>
                </a:solidFill>
              </a:rPr>
              <a:t> (EIOPC) – tijelo Europske komisije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9793" y="806009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sr-Latn-RS" sz="3600" b="1" dirty="0">
                <a:solidFill>
                  <a:schemeClr val="tx2"/>
                </a:solidFill>
              </a:rPr>
              <a:t>Europska unija </a:t>
            </a: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204864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sr-Latn-RS" dirty="0" smtClean="0">
                <a:solidFill>
                  <a:schemeClr val="tx2"/>
                </a:solidFill>
              </a:rPr>
              <a:t>Neosigurana vozila - problem </a:t>
            </a:r>
            <a:r>
              <a:rPr lang="hr-HR" altLang="sr-Latn-RS" dirty="0">
                <a:solidFill>
                  <a:schemeClr val="tx2"/>
                </a:solidFill>
              </a:rPr>
              <a:t>kojem tijela Europske komisije, Savjet ureda zelene karte, </a:t>
            </a:r>
            <a:r>
              <a:rPr lang="hr-HR" altLang="sr-Latn-RS" dirty="0" smtClean="0">
                <a:solidFill>
                  <a:schemeClr val="tx2"/>
                </a:solidFill>
              </a:rPr>
              <a:t>Insurance Europe </a:t>
            </a:r>
            <a:r>
              <a:rPr lang="hr-HR" altLang="sr-Latn-RS" dirty="0">
                <a:solidFill>
                  <a:schemeClr val="tx2"/>
                </a:solidFill>
              </a:rPr>
              <a:t>i dr. institucije pridaju iznimnu pozornost</a:t>
            </a:r>
          </a:p>
          <a:p>
            <a:pPr>
              <a:buFontTx/>
              <a:buChar char="-"/>
            </a:pPr>
            <a:endParaRPr lang="hr-HR" altLang="sr-Latn-R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sr-Latn-RS" dirty="0">
                <a:solidFill>
                  <a:schemeClr val="tx2"/>
                </a:solidFill>
              </a:rPr>
              <a:t>države članice moraju svake godine </a:t>
            </a:r>
            <a:r>
              <a:rPr lang="hr-HR" altLang="sr-Latn-RS" dirty="0" smtClean="0">
                <a:solidFill>
                  <a:schemeClr val="tx2"/>
                </a:solidFill>
              </a:rPr>
              <a:t>izvijestiti </a:t>
            </a:r>
            <a:r>
              <a:rPr lang="hr-HR" altLang="sr-Latn-RS" dirty="0">
                <a:solidFill>
                  <a:schemeClr val="tx2"/>
                </a:solidFill>
              </a:rPr>
              <a:t>tijela Europske komisije o stopi neosiguranih vozila (omjer osiguranih vozila i evidentiranih (registriranih) vozila u registru nadležnog tijela)</a:t>
            </a:r>
          </a:p>
        </p:txBody>
      </p:sp>
    </p:spTree>
    <p:extLst>
      <p:ext uri="{BB962C8B-B14F-4D97-AF65-F5344CB8AC3E}">
        <p14:creationId xmlns:p14="http://schemas.microsoft.com/office/powerpoint/2010/main" val="2824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A68CA9-8D25-4C6B-B068-9DB56C3C8F6C}" type="slidenum">
              <a:rPr lang="hr-HR" altLang="sr-Latn-RS" sz="1400">
                <a:solidFill>
                  <a:schemeClr val="tx2"/>
                </a:solidFill>
              </a:rPr>
              <a:pPr/>
              <a:t>6</a:t>
            </a:fld>
            <a:endParaRPr lang="hr-HR" altLang="sr-Latn-RS" sz="1400">
              <a:solidFill>
                <a:schemeClr val="tx2"/>
              </a:solidFill>
            </a:endParaRPr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316416" cy="47978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hr-HR" altLang="sr-Latn-RS" sz="27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r-HR" altLang="sr-Latn-RS" sz="2700" b="1" u="sng" dirty="0" smtClean="0">
                <a:solidFill>
                  <a:schemeClr val="tx2"/>
                </a:solidFill>
              </a:rPr>
              <a:t>Njemačka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sz="2000" dirty="0" smtClean="0">
                <a:solidFill>
                  <a:schemeClr val="tx2"/>
                </a:solidFill>
              </a:rPr>
              <a:t>Nakon obavijesti osiguratelja o otkazu ili isteku police, tijelo nadležno za registraciju ima najviše mjesec dana za uklanjanje vozila iz prometa i oduzimanje pločica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altLang="sr-Latn-RS" sz="27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r-HR" altLang="sr-Latn-RS" sz="2700" b="1" u="sng" dirty="0" smtClean="0">
                <a:solidFill>
                  <a:schemeClr val="tx2"/>
                </a:solidFill>
              </a:rPr>
              <a:t>Švicarska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sz="2000" dirty="0" smtClean="0">
                <a:solidFill>
                  <a:schemeClr val="tx2"/>
                </a:solidFill>
              </a:rPr>
              <a:t>Automatsko produljenje osiguranja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sz="2000" dirty="0" smtClean="0">
                <a:solidFill>
                  <a:schemeClr val="tx2"/>
                </a:solidFill>
              </a:rPr>
              <a:t>u slučaju neplaćanja premije i nakon 2 opomene – policija mora pristupiti oduzimanju pločica jer u protivnom štetu koju bi to vozilo prouzročilo plaća kantonalna policija, a ne garancijski fond</a:t>
            </a:r>
          </a:p>
        </p:txBody>
      </p:sp>
      <p:sp>
        <p:nvSpPr>
          <p:cNvPr id="405509" name="Rectangle 5"/>
          <p:cNvSpPr>
            <a:spLocks noGrp="1" noChangeArrowheads="1"/>
          </p:cNvSpPr>
          <p:nvPr>
            <p:ph type="title"/>
          </p:nvPr>
        </p:nvSpPr>
        <p:spPr>
          <a:xfrm>
            <a:off x="1835696" y="479004"/>
            <a:ext cx="712879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altLang="sr-Latn-RS" sz="3800" b="1" dirty="0" smtClean="0">
                <a:solidFill>
                  <a:schemeClr val="tx2"/>
                </a:solidFill>
              </a:rPr>
              <a:t>Europska unija – stanje i mjere u pojedinim državama</a:t>
            </a:r>
            <a:endParaRPr lang="en-GB" altLang="sr-Latn-RS" sz="3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17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05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05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05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405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0"/>
            <a:ext cx="6629400" cy="990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endParaRPr lang="hr-HR" altLang="sr-Latn-RS" sz="1600" smtClean="0"/>
          </a:p>
          <a:p>
            <a:pPr algn="l">
              <a:lnSpc>
                <a:spcPct val="80000"/>
              </a:lnSpc>
            </a:pPr>
            <a:endParaRPr lang="hr-HR" altLang="sr-Latn-RS" sz="2600" i="1" smtClean="0">
              <a:solidFill>
                <a:schemeClr val="tx2"/>
              </a:solidFill>
            </a:endParaRP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03800" y="1196975"/>
            <a:ext cx="4140200" cy="5254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altLang="sr-Latn-RS" sz="2500" dirty="0" smtClean="0">
                <a:solidFill>
                  <a:schemeClr val="tx2"/>
                </a:solidFill>
                <a:effectLst/>
              </a:rPr>
              <a:t>“Nema osiguranja znači – nema vozila!”</a:t>
            </a:r>
            <a:br>
              <a:rPr lang="hr-HR" altLang="sr-Latn-RS" sz="2500" dirty="0" smtClean="0">
                <a:solidFill>
                  <a:schemeClr val="tx2"/>
                </a:solidFill>
                <a:effectLst/>
              </a:rPr>
            </a:br>
            <a:r>
              <a:rPr lang="hr-HR" altLang="sr-Latn-RS" sz="2500" dirty="0" smtClean="0">
                <a:solidFill>
                  <a:schemeClr val="tx2"/>
                </a:solidFill>
                <a:effectLst/>
              </a:rPr>
              <a:t/>
            </a:r>
            <a:br>
              <a:rPr lang="hr-HR" altLang="sr-Latn-RS" sz="2500" dirty="0" smtClean="0">
                <a:solidFill>
                  <a:schemeClr val="tx2"/>
                </a:solidFill>
                <a:effectLst/>
              </a:rPr>
            </a:br>
            <a:r>
              <a:rPr lang="hr-HR" altLang="sr-Latn-RS" sz="2500" dirty="0" smtClean="0">
                <a:solidFill>
                  <a:schemeClr val="tx2"/>
                </a:solidFill>
                <a:effectLst/>
              </a:rPr>
              <a:t/>
            </a:r>
            <a:br>
              <a:rPr lang="hr-HR" altLang="sr-Latn-RS" sz="2500" dirty="0" smtClean="0">
                <a:solidFill>
                  <a:schemeClr val="tx2"/>
                </a:solidFill>
                <a:effectLst/>
              </a:rPr>
            </a:br>
            <a:r>
              <a:rPr lang="hr-HR" altLang="sr-Latn-RS" sz="2500" dirty="0" smtClean="0">
                <a:solidFill>
                  <a:schemeClr val="tx2"/>
                </a:solidFill>
                <a:effectLst/>
              </a:rPr>
              <a:t>“Svake tri minute oduzima se jedno vozilo”</a:t>
            </a:r>
            <a:br>
              <a:rPr lang="hr-HR" altLang="sr-Latn-RS" sz="2500" dirty="0" smtClean="0">
                <a:solidFill>
                  <a:schemeClr val="tx2"/>
                </a:solidFill>
                <a:effectLst/>
              </a:rPr>
            </a:br>
            <a:r>
              <a:rPr lang="hr-HR" altLang="sr-Latn-RS" sz="2500" dirty="0" smtClean="0">
                <a:solidFill>
                  <a:schemeClr val="tx2"/>
                </a:solidFill>
                <a:effectLst/>
              </a:rPr>
              <a:t/>
            </a:r>
            <a:br>
              <a:rPr lang="hr-HR" altLang="sr-Latn-RS" sz="2500" dirty="0" smtClean="0">
                <a:solidFill>
                  <a:schemeClr val="tx2"/>
                </a:solidFill>
                <a:effectLst/>
              </a:rPr>
            </a:br>
            <a:r>
              <a:rPr lang="hr-HR" altLang="sr-Latn-RS" sz="2500" dirty="0" smtClean="0">
                <a:solidFill>
                  <a:schemeClr val="tx2"/>
                </a:solidFill>
                <a:effectLst/>
              </a:rPr>
              <a:t>“Ured osiguratelja motornih vozila dovršava dvogodišnji program koji je imao za cilj pomoći policiji pri identifikaciji i uklanjanju neosiguranih vozila iz prometa.”</a:t>
            </a:r>
            <a:r>
              <a:rPr lang="hr-HR" altLang="sr-Latn-RS" sz="2500" dirty="0" smtClean="0">
                <a:solidFill>
                  <a:schemeClr val="tx2"/>
                </a:solidFill>
              </a:rPr>
              <a:t> </a:t>
            </a:r>
            <a:br>
              <a:rPr lang="hr-HR" altLang="sr-Latn-RS" sz="2500" dirty="0" smtClean="0">
                <a:solidFill>
                  <a:schemeClr val="tx2"/>
                </a:solidFill>
              </a:rPr>
            </a:br>
            <a:endParaRPr lang="hr-HR" altLang="sr-Latn-RS" sz="2500" dirty="0" smtClean="0">
              <a:solidFill>
                <a:schemeClr val="tx2"/>
              </a:solidFill>
            </a:endParaRPr>
          </a:p>
        </p:txBody>
      </p:sp>
      <p:pic>
        <p:nvPicPr>
          <p:cNvPr id="4137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" y="3727"/>
            <a:ext cx="4968875" cy="671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26988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8229600" cy="648072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Znak za uzbunu 2009. godine 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1"/>
            <a:ext cx="8229600" cy="2664296"/>
          </a:xfrm>
        </p:spPr>
        <p:txBody>
          <a:bodyPr>
            <a:normAutofit fontScale="85000" lnSpcReduction="20000"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Broj neosiguranih vozila dulje od 30 popeo se na preko 200.000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Svaki </a:t>
            </a:r>
            <a:r>
              <a:rPr lang="hr-HR" sz="2800" dirty="0">
                <a:solidFill>
                  <a:schemeClr val="tx2"/>
                </a:solidFill>
              </a:rPr>
              <a:t>dan ozlijeđene su 1-2 osobe u prometnim nezgodama s neosiguranim vozilima</a:t>
            </a:r>
          </a:p>
          <a:p>
            <a:r>
              <a:rPr lang="hr-HR" sz="2800" dirty="0">
                <a:solidFill>
                  <a:schemeClr val="tx2"/>
                </a:solidFill>
              </a:rPr>
              <a:t>Svaki tjedan 1 osoba smrtno strada u prometnoj nezgodi s neosiguranim </a:t>
            </a:r>
            <a:r>
              <a:rPr lang="hr-HR" sz="2800" dirty="0" smtClean="0">
                <a:solidFill>
                  <a:schemeClr val="tx2"/>
                </a:solidFill>
              </a:rPr>
              <a:t>vozilom</a:t>
            </a:r>
          </a:p>
          <a:p>
            <a:r>
              <a:rPr lang="hr-HR" sz="2800" dirty="0">
                <a:solidFill>
                  <a:schemeClr val="tx2"/>
                </a:solidFill>
              </a:rPr>
              <a:t>Od 1992. godine za </a:t>
            </a:r>
            <a:r>
              <a:rPr lang="hr-HR" sz="2800" b="1" dirty="0">
                <a:solidFill>
                  <a:schemeClr val="tx2"/>
                </a:solidFill>
              </a:rPr>
              <a:t>41.000 šteta </a:t>
            </a:r>
            <a:r>
              <a:rPr lang="hr-HR" sz="2800" dirty="0">
                <a:solidFill>
                  <a:schemeClr val="tx2"/>
                </a:solidFill>
              </a:rPr>
              <a:t>od neosiguranih vozila isplaćeno je preko </a:t>
            </a:r>
            <a:r>
              <a:rPr lang="hr-HR" sz="2800" b="1" dirty="0" smtClean="0">
                <a:solidFill>
                  <a:schemeClr val="tx2"/>
                </a:solidFill>
              </a:rPr>
              <a:t>730 </a:t>
            </a:r>
            <a:r>
              <a:rPr lang="hr-HR" sz="2800" b="1" dirty="0" err="1">
                <a:solidFill>
                  <a:schemeClr val="tx2"/>
                </a:solidFill>
              </a:rPr>
              <a:t>mil</a:t>
            </a:r>
            <a:r>
              <a:rPr lang="hr-HR" sz="2800" b="1" dirty="0">
                <a:solidFill>
                  <a:schemeClr val="tx2"/>
                </a:solidFill>
              </a:rPr>
              <a:t>. kn</a:t>
            </a:r>
          </a:p>
          <a:p>
            <a:endParaRPr lang="hr-HR" sz="2800" dirty="0">
              <a:solidFill>
                <a:schemeClr val="tx2"/>
              </a:solidFill>
            </a:endParaRPr>
          </a:p>
        </p:txBody>
      </p:sp>
      <p:pic>
        <p:nvPicPr>
          <p:cNvPr id="4" name="Picture 3" descr="kampanja_huo_m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53" y="5297625"/>
            <a:ext cx="9144000" cy="158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8183" y="469605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/>
                </a:solidFill>
              </a:rPr>
              <a:t>Početak kampanje</a:t>
            </a:r>
            <a:endParaRPr lang="hr-HR" sz="2800" dirty="0"/>
          </a:p>
        </p:txBody>
      </p:sp>
      <p:sp>
        <p:nvSpPr>
          <p:cNvPr id="6" name="Down Arrow 5"/>
          <p:cNvSpPr/>
          <p:nvPr/>
        </p:nvSpPr>
        <p:spPr>
          <a:xfrm>
            <a:off x="6372200" y="4653137"/>
            <a:ext cx="648072" cy="5661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/>
          <p:cNvSpPr/>
          <p:nvPr/>
        </p:nvSpPr>
        <p:spPr>
          <a:xfrm>
            <a:off x="2051720" y="4653136"/>
            <a:ext cx="648072" cy="5661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35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8280920" cy="3024336"/>
          </a:xfrm>
        </p:spPr>
        <p:txBody>
          <a:bodyPr>
            <a:normAutofit fontScale="62500" lnSpcReduction="20000"/>
          </a:bodyPr>
          <a:lstStyle/>
          <a:p>
            <a:r>
              <a:rPr lang="hr-HR" dirty="0">
                <a:solidFill>
                  <a:schemeClr val="tx2"/>
                </a:solidFill>
              </a:rPr>
              <a:t>Prekršaji vlasnika vozila, brodice, odnosno jahte</a:t>
            </a:r>
          </a:p>
          <a:p>
            <a:r>
              <a:rPr lang="hr-HR" dirty="0">
                <a:solidFill>
                  <a:schemeClr val="tx2"/>
                </a:solidFill>
              </a:rPr>
              <a:t>Članak 65. (NN 76/13</a:t>
            </a:r>
            <a:r>
              <a:rPr lang="hr-HR" dirty="0" smtClean="0">
                <a:solidFill>
                  <a:schemeClr val="tx2"/>
                </a:solidFill>
              </a:rPr>
              <a:t>)</a:t>
            </a:r>
          </a:p>
          <a:p>
            <a:endParaRPr lang="hr-HR" dirty="0">
              <a:solidFill>
                <a:schemeClr val="tx2"/>
              </a:solidFill>
            </a:endParaRPr>
          </a:p>
          <a:p>
            <a:pPr algn="just"/>
            <a:r>
              <a:rPr lang="hr-HR" dirty="0">
                <a:solidFill>
                  <a:schemeClr val="tx2"/>
                </a:solidFill>
              </a:rPr>
              <a:t>(1) Novčanom kaznom u iznosu od </a:t>
            </a:r>
            <a:r>
              <a:rPr lang="hr-HR" b="1" dirty="0">
                <a:solidFill>
                  <a:schemeClr val="tx2"/>
                </a:solidFill>
              </a:rPr>
              <a:t>5.000,00 do 50.000,00 kuna</a:t>
            </a:r>
            <a:r>
              <a:rPr lang="hr-HR" dirty="0">
                <a:solidFill>
                  <a:schemeClr val="tx2"/>
                </a:solidFill>
              </a:rPr>
              <a:t> kaznit će se za prekršaj pravna ili fizička osoba ako kao vlasnik vozila, odnosno korisnik u svojstvu posjednika brodice, odnosno jahte prije uporabe vozila, brodice, odnosno jahte u prometu ne sklopi ugovor o osiguranju te ga ne obnavlja dok je vozilo, brodica, odnosno jahta u prometu sukladno odredbi članka 4. stavka 1. ovoga Zakona.</a:t>
            </a:r>
          </a:p>
          <a:p>
            <a:pPr algn="just"/>
            <a:r>
              <a:rPr lang="hr-HR" dirty="0">
                <a:solidFill>
                  <a:schemeClr val="tx2"/>
                </a:solidFill>
              </a:rPr>
              <a:t>(2) Novčanom kaznom u iznosu od </a:t>
            </a:r>
            <a:r>
              <a:rPr lang="hr-HR" b="1" dirty="0">
                <a:solidFill>
                  <a:schemeClr val="tx2"/>
                </a:solidFill>
              </a:rPr>
              <a:t>1.000,00 do 5.000,00 kuna </a:t>
            </a:r>
            <a:r>
              <a:rPr lang="hr-HR" dirty="0">
                <a:solidFill>
                  <a:schemeClr val="tx2"/>
                </a:solidFill>
              </a:rPr>
              <a:t>kaznit će se za prekršaj iz stavka 1. ovoga članka i odgovorna osoba pravne osobe. 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404664"/>
            <a:ext cx="8229600" cy="1143000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Zakonska regulativa u RH – Zakon o obveznim osiguranjima u prometu</a:t>
            </a:r>
            <a:endParaRPr lang="hr-HR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HUO 1</Template>
  <TotalTime>29231</TotalTime>
  <Words>954</Words>
  <Application>Microsoft Office PowerPoint</Application>
  <PresentationFormat>On-screen Show (4:3)</PresentationFormat>
  <Paragraphs>159</Paragraphs>
  <Slides>25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HUO 1</vt:lpstr>
      <vt:lpstr>Neosigurana vozila u Republici Hrvatskoj</vt:lpstr>
      <vt:lpstr>Neosigurana vozila </vt:lpstr>
      <vt:lpstr>Neosigurana vozila  Sigurnosne posljedice</vt:lpstr>
      <vt:lpstr>Tko gubi?</vt:lpstr>
      <vt:lpstr>PowerPoint Presentation</vt:lpstr>
      <vt:lpstr>Europska unija – stanje i mjere u pojedinim državama</vt:lpstr>
      <vt:lpstr>“Nema osiguranja znači – nema vozila!”   “Svake tri minute oduzima se jedno vozilo”  “Ured osiguratelja motornih vozila dovršava dvogodišnji program koji je imao za cilj pomoći policiji pri identifikaciji i uklanjanju neosiguranih vozila iz prometa.”  </vt:lpstr>
      <vt:lpstr>Znak za uzbunu 2009. godine </vt:lpstr>
      <vt:lpstr>Zakonska regulativa u RH – Zakon o obveznim osiguranjima u prometu</vt:lpstr>
      <vt:lpstr>Zakonska regulativa u RH – Zakon o obveznim osiguranjima u prometu</vt:lpstr>
      <vt:lpstr>Zakonska regulativa u RH – Zakon o sigurnosti prometa na cestama</vt:lpstr>
      <vt:lpstr>PowerPoint Presentation</vt:lpstr>
      <vt:lpstr>PowerPoint Presentation</vt:lpstr>
      <vt:lpstr>Aktivnosti Hrvatskog ureda za osiguranje</vt:lpstr>
      <vt:lpstr>Informacijski sustav HUO</vt:lpstr>
      <vt:lpstr>Poduzete mjere policije</vt:lpstr>
      <vt:lpstr>Osnovni podaci o  neosiguranim vozilima u RH za razdoblje </vt:lpstr>
      <vt:lpstr>Kretanje broja šteta i štetnih događaja</vt:lpstr>
      <vt:lpstr>Financijske posljedice 2011 – 2014. </vt:lpstr>
      <vt:lpstr>Smanjenje broja neosiguranih</vt:lpstr>
      <vt:lpstr>Neosigurana osobna vozila </vt:lpstr>
      <vt:lpstr>Neosigurani motocikli</vt:lpstr>
      <vt:lpstr>Nastavak akcije</vt:lpstr>
      <vt:lpstr>PowerPoint Presentation</vt:lpstr>
      <vt:lpstr>PowerPoint Presentation</vt:lpstr>
    </vt:vector>
  </TitlesOfParts>
  <Company>Hrvatski ured za osiguranje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ingres</dc:creator>
  <cp:lastModifiedBy>Ingres administrative account</cp:lastModifiedBy>
  <cp:revision>1524</cp:revision>
  <cp:lastPrinted>2014-01-08T13:18:05Z</cp:lastPrinted>
  <dcterms:created xsi:type="dcterms:W3CDTF">2011-10-05T13:33:17Z</dcterms:created>
  <dcterms:modified xsi:type="dcterms:W3CDTF">2014-10-30T08:07:00Z</dcterms:modified>
</cp:coreProperties>
</file>