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3" r:id="rId4"/>
    <p:sldId id="293" r:id="rId5"/>
    <p:sldId id="294" r:id="rId6"/>
    <p:sldId id="295" r:id="rId7"/>
    <p:sldId id="296" r:id="rId8"/>
    <p:sldId id="297" r:id="rId9"/>
    <p:sldId id="298" r:id="rId10"/>
    <p:sldId id="275" r:id="rId11"/>
    <p:sldId id="276" r:id="rId12"/>
    <p:sldId id="299" r:id="rId13"/>
    <p:sldId id="300" r:id="rId14"/>
    <p:sldId id="301" r:id="rId15"/>
    <p:sldId id="302" r:id="rId16"/>
    <p:sldId id="303" r:id="rId17"/>
    <p:sldId id="304" r:id="rId18"/>
    <p:sldId id="313" r:id="rId19"/>
    <p:sldId id="306" r:id="rId20"/>
    <p:sldId id="307" r:id="rId21"/>
    <p:sldId id="308" r:id="rId22"/>
    <p:sldId id="309" r:id="rId23"/>
    <p:sldId id="311" r:id="rId24"/>
    <p:sldId id="312" r:id="rId25"/>
    <p:sldId id="272" r:id="rId26"/>
  </p:sldIdLst>
  <p:sldSz cx="9144000" cy="6858000" type="screen4x3"/>
  <p:notesSz cx="6797675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D26"/>
    <a:srgbClr val="333333"/>
    <a:srgbClr val="2F2382"/>
    <a:srgbClr val="0066CC"/>
    <a:srgbClr val="E9E8E8"/>
    <a:srgbClr val="990000"/>
    <a:srgbClr val="769CDA"/>
    <a:srgbClr val="768580"/>
    <a:srgbClr val="808080"/>
    <a:srgbClr val="7E8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6" autoAdjust="0"/>
    <p:restoredTop sz="95682" autoAdjust="0"/>
  </p:normalViewPr>
  <p:slideViewPr>
    <p:cSldViewPr>
      <p:cViewPr varScale="1">
        <p:scale>
          <a:sx n="83" d="100"/>
          <a:sy n="83" d="100"/>
        </p:scale>
        <p:origin x="3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9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2F2DDB-65C4-40BE-856D-04811D3CB698}" type="datetimeFigureOut">
              <a:rPr lang="hr-HR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00B0D1-A5A1-42C7-87C3-BC625584618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8245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312B2A-F5A9-4851-ADB7-0F38AC314E35}" type="datetimeFigureOut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5AADE4-41CE-4317-ADEA-EBCE9308E3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420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C65B42-DB73-4455-ACC6-047BC6455B3B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07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C29DCC-9CD3-4388-9CAC-EEA722B7BA4A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68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B1B6D-A787-48FB-A89A-5FA39639D854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8C8C-FEA2-4F55-B04E-3A27C2941C2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17557-715D-40E0-9B84-27B65C68D82C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28A7C-76BD-49CD-80AC-8F31309676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B8ACA-3382-43ED-86CD-3D63F7C2785D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53A4-B587-48A2-A569-BFC1AA99C8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2218-4F22-4873-AEE6-4AB7DE656207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9EB7-33A4-49F3-B3F1-E7A04A496E1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57B27-D57D-4324-AC61-E54E9ADBCE36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E62B-60BA-43EF-A7FF-7250ED65FAB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59FF-D585-46AA-A841-72CEE34F0595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2BFA0-6645-4C42-8451-F9BDBF1AEE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EA3C-9BDF-40DF-8F66-9144D29100B2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1F63-D470-4C51-B206-E9FD8393FED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0" y="4941168"/>
            <a:ext cx="9144000" cy="1916832"/>
          </a:xfrm>
          <a:prstGeom prst="rect">
            <a:avLst/>
          </a:prstGeom>
          <a:gradFill flip="none" rotWithShape="1">
            <a:gsLst>
              <a:gs pos="6000">
                <a:schemeClr val="accent1">
                  <a:lumMod val="40000"/>
                  <a:lumOff val="60000"/>
                  <a:alpha val="88000"/>
                </a:schemeClr>
              </a:gs>
              <a:gs pos="92000">
                <a:schemeClr val="accent1">
                  <a:tint val="66000"/>
                  <a:satMod val="160000"/>
                  <a:alpha val="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3" name="Rectangle 7"/>
          <p:cNvSpPr/>
          <p:nvPr userDrawn="1"/>
        </p:nvSpPr>
        <p:spPr>
          <a:xfrm rot="5400000">
            <a:off x="4534694" y="305593"/>
            <a:ext cx="71438" cy="9144001"/>
          </a:xfrm>
          <a:prstGeom prst="rect">
            <a:avLst/>
          </a:prstGeom>
          <a:solidFill>
            <a:srgbClr val="2F2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2123728" y="-3175"/>
            <a:ext cx="7020272" cy="6861175"/>
          </a:xfrm>
          <a:prstGeom prst="rect">
            <a:avLst/>
          </a:prstGeom>
          <a:gradFill flip="none" rotWithShape="1">
            <a:gsLst>
              <a:gs pos="6000">
                <a:schemeClr val="accent1">
                  <a:lumMod val="40000"/>
                  <a:lumOff val="60000"/>
                  <a:alpha val="88000"/>
                </a:schemeClr>
              </a:gs>
              <a:gs pos="92000">
                <a:schemeClr val="accent1">
                  <a:tint val="66000"/>
                  <a:satMod val="160000"/>
                  <a:alpha val="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3" name="TextBox 7"/>
          <p:cNvSpPr txBox="1">
            <a:spLocks noChangeArrowheads="1"/>
          </p:cNvSpPr>
          <p:nvPr userDrawn="1"/>
        </p:nvSpPr>
        <p:spPr bwMode="auto">
          <a:xfrm>
            <a:off x="119063" y="774700"/>
            <a:ext cx="1846262" cy="9239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sz="1300" b="1" smtClean="0">
                <a:solidFill>
                  <a:srgbClr val="4D4D4D"/>
                </a:solidFill>
              </a:rPr>
              <a:t>Prof.dr.sc.</a:t>
            </a:r>
          </a:p>
          <a:p>
            <a:pPr algn="ctr" eaLnBrk="1" hangingPunct="1">
              <a:defRPr/>
            </a:pPr>
            <a:r>
              <a:rPr lang="hr-HR" sz="1300" b="1" smtClean="0">
                <a:solidFill>
                  <a:srgbClr val="4D4D4D"/>
                </a:solidFill>
              </a:rPr>
              <a:t>Marijan Ćurković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hr-HR" sz="1000" smtClean="0">
                <a:solidFill>
                  <a:srgbClr val="4D4D4D"/>
                </a:solidFill>
                <a:latin typeface="Calibri" pitchFamily="34" charset="0"/>
              </a:rPr>
              <a:t>marijan.curkovic@osiguranje.hr</a:t>
            </a:r>
          </a:p>
          <a:p>
            <a:pPr algn="ctr" eaLnBrk="1" hangingPunct="1">
              <a:defRPr/>
            </a:pPr>
            <a:endParaRPr lang="hr-HR" sz="1300" b="1" smtClean="0">
              <a:solidFill>
                <a:srgbClr val="4D4D4D"/>
              </a:solidFill>
            </a:endParaRPr>
          </a:p>
        </p:txBody>
      </p:sp>
      <p:sp>
        <p:nvSpPr>
          <p:cNvPr id="4" name="Rectangle 8"/>
          <p:cNvSpPr/>
          <p:nvPr userDrawn="1"/>
        </p:nvSpPr>
        <p:spPr>
          <a:xfrm>
            <a:off x="2025650" y="0"/>
            <a:ext cx="71438" cy="6858000"/>
          </a:xfrm>
          <a:prstGeom prst="rect">
            <a:avLst/>
          </a:prstGeom>
          <a:solidFill>
            <a:srgbClr val="2F2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-36513" y="2549525"/>
            <a:ext cx="2098676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hr-HR" sz="1200" b="1" dirty="0" smtClean="0">
                <a:solidFill>
                  <a:schemeClr val="tx2"/>
                </a:solidFill>
                <a:latin typeface="+mj-lt"/>
              </a:rPr>
              <a:t>LIBERALIZACIJA TRŽIŠTA OBVEZNOG OSIGURANJA OD AUTOMOBILSKE ODGOVORNOSTI </a:t>
            </a:r>
            <a:endParaRPr lang="hr-HR" sz="12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739188" y="0"/>
            <a:ext cx="404812" cy="3444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2200"/>
              </a:lnSpc>
              <a:spcBef>
                <a:spcPts val="500"/>
              </a:spcBef>
              <a:spcAft>
                <a:spcPts val="500"/>
              </a:spcAft>
              <a:defRPr/>
            </a:pPr>
            <a:fld id="{058AF8BC-BB3B-4643-90A7-4616020F9027}" type="slidenum">
              <a:rPr lang="hr-HR" altLang="sr-Latn-RS" sz="1400" smtClean="0">
                <a:solidFill>
                  <a:srgbClr val="376092"/>
                </a:solidFill>
              </a:rPr>
              <a:pPr algn="ctr" eaLnBrk="1" hangingPunct="1">
                <a:lnSpc>
                  <a:spcPts val="2200"/>
                </a:lnSpc>
                <a:spcBef>
                  <a:spcPts val="500"/>
                </a:spcBef>
                <a:spcAft>
                  <a:spcPts val="500"/>
                </a:spcAft>
                <a:defRPr/>
              </a:pPr>
              <a:t>‹#›</a:t>
            </a:fld>
            <a:endParaRPr lang="hr-HR" altLang="sr-Latn-RS" sz="1400" smtClean="0">
              <a:solidFill>
                <a:srgbClr val="3760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0" y="966788"/>
            <a:ext cx="9144000" cy="5898932"/>
          </a:xfrm>
          <a:prstGeom prst="rect">
            <a:avLst/>
          </a:prstGeom>
          <a:gradFill flip="none" rotWithShape="1">
            <a:gsLst>
              <a:gs pos="6000">
                <a:schemeClr val="accent1">
                  <a:lumMod val="40000"/>
                  <a:lumOff val="60000"/>
                  <a:alpha val="88000"/>
                </a:schemeClr>
              </a:gs>
              <a:gs pos="92000">
                <a:schemeClr val="accent1">
                  <a:tint val="66000"/>
                  <a:satMod val="160000"/>
                  <a:alpha val="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3" name="Rectangle 7"/>
          <p:cNvSpPr/>
          <p:nvPr userDrawn="1"/>
        </p:nvSpPr>
        <p:spPr>
          <a:xfrm rot="5400000">
            <a:off x="4505417" y="-3640931"/>
            <a:ext cx="71438" cy="9144000"/>
          </a:xfrm>
          <a:prstGeom prst="rect">
            <a:avLst/>
          </a:prstGeom>
          <a:solidFill>
            <a:srgbClr val="2F2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895350"/>
          </a:xfrm>
          <a:prstGeom prst="rect">
            <a:avLst/>
          </a:prstGeom>
          <a:solidFill>
            <a:srgbClr val="E9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j0175886.tif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719"/>
            <a:ext cx="6909435" cy="823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4EF0A-1225-4B00-9FA9-E7F59D128EFC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12DD-224E-45CC-B05A-F697BEC872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460EA7-0288-4382-8835-DDD969A513B6}" type="datetime1">
              <a:rPr lang="sr-Latn-CS"/>
              <a:pPr>
                <a:defRPr/>
              </a:pPr>
              <a:t>29.10.2014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1C69-3B85-48D7-AEDC-53E60C2D77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7" r:id="rId6"/>
    <p:sldLayoutId id="2147484178" r:id="rId7"/>
    <p:sldLayoutId id="2147484179" r:id="rId8"/>
    <p:sldLayoutId id="2147484174" r:id="rId9"/>
    <p:sldLayoutId id="2147484175" r:id="rId10"/>
    <p:sldLayoutId id="214748417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0" y="2195513"/>
            <a:ext cx="9144000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/>
            </a:r>
            <a:br>
              <a:rPr lang="hr-HR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endParaRPr lang="hr-HR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hr-HR" sz="3400" b="1" dirty="0">
                <a:solidFill>
                  <a:schemeClr val="tx2"/>
                </a:solidFill>
                <a:latin typeface="+mj-lt"/>
              </a:rPr>
              <a:t>  </a:t>
            </a:r>
            <a:r>
              <a:rPr lang="hr-HR" sz="3400" dirty="0">
                <a:solidFill>
                  <a:schemeClr val="tx2"/>
                </a:solidFill>
                <a:latin typeface="+mj-lt"/>
              </a:rPr>
              <a:t> </a:t>
            </a:r>
            <a:r>
              <a:rPr lang="hr-HR" sz="2400" b="1" dirty="0">
                <a:solidFill>
                  <a:schemeClr val="tx2"/>
                </a:solidFill>
                <a:latin typeface="+mj-lt"/>
              </a:rPr>
              <a:t>LIBERALIZACIJA TRŽIŠTA OBVEZNOG OSIGURANJA OD AUTOMOBILSKE ODGOVORNOSTI </a:t>
            </a:r>
            <a:r>
              <a:rPr lang="hr-HR" sz="2400" b="1" dirty="0" smtClean="0">
                <a:solidFill>
                  <a:schemeClr val="tx2"/>
                </a:solidFill>
                <a:latin typeface="+mj-lt"/>
              </a:rPr>
              <a:t>u Hrvatskoj</a:t>
            </a:r>
            <a:endParaRPr lang="hr-HR" sz="2400" dirty="0">
              <a:solidFill>
                <a:schemeClr val="tx2"/>
              </a:solidFill>
              <a:latin typeface="+mj-lt"/>
            </a:endParaRPr>
          </a:p>
          <a:p>
            <a:pPr algn="ctr">
              <a:spcBef>
                <a:spcPts val="2400"/>
              </a:spcBef>
              <a:defRPr/>
            </a:pPr>
            <a:endParaRPr lang="hr-HR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>
              <a:spcBef>
                <a:spcPts val="2400"/>
              </a:spcBef>
              <a:defRPr/>
            </a:pPr>
            <a:endParaRPr lang="hr-HR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hr-H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 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itchFamily="34" charset="0"/>
              </a:rPr>
              <a:t>Prof.dr.sc. Marijan Ćurković</a:t>
            </a:r>
          </a:p>
          <a:p>
            <a:pPr algn="ctr">
              <a:spcBef>
                <a:spcPts val="600"/>
              </a:spcBef>
              <a:defRPr/>
            </a:pPr>
            <a:r>
              <a:rPr lang="hr-H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marijan.curkovic@osiguranje.hr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2124075" y="898525"/>
            <a:ext cx="691197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i, čl. 29. iste direktive: </a:t>
            </a:r>
            <a:r>
              <a:rPr lang="hr-HR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„Država članica ne može odrediti da je nužno prethodno odobrenje ili sustavno prijavljivanje općih i posebnih uvjeta osiguranja, tarifa, obrazaca i drugih tiskovina, koje neki osiguratelj namjerava koristiti u svojim odnosima s ugovarateljima osiguranja. U cilju kontrole poštivanja nacionalnih odredbi koje se odnose na ugovor o osiguranju, ona može tražiti samo nesustavnu prijavu uvjeta  i drugih dokumenata, s tim da to traženje ne smije za osiguratelja predstavljati prethodni uvjet za obavljanje njegove djelatnosti.”</a:t>
            </a:r>
          </a:p>
          <a:p>
            <a:pPr algn="just">
              <a:defRPr/>
            </a:pPr>
            <a:r>
              <a:rPr lang="hr-HR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Iznimke: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zaštita općeg interesa i borba protiv inflacije </a:t>
            </a:r>
          </a:p>
          <a:p>
            <a:pPr algn="just"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restriktivno tumačenje iznimaka: uvjeti za primjenu…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zabrana uzimanja u obzir socijalnih razloga, razloga za zaštitu potrošača…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4370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defRPr/>
            </a:pPr>
            <a:r>
              <a:rPr lang="hr-HR" sz="2000" b="1" dirty="0">
                <a:solidFill>
                  <a:schemeClr val="tx2"/>
                </a:solidFill>
                <a:latin typeface="+mj-lt"/>
              </a:rPr>
              <a:t>Opće načelo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slobodno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određivanje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tarifa – potrebno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„… kako bi se obogatilo jedinstveno tržište osiguranja  u interesu poduzetnika, ali i potrošača koji imaju interes pristupa što široj lepezi osigurateljnih proizvoda koji se nude u Uniji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kako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 mogli izabrati 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između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njih onaj koji najviše odgovara njihovim 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potrebama”</a:t>
            </a:r>
            <a:r>
              <a:rPr lang="hr-HR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Europski sud u predmetu C-59/01,5.2.2003., Komisija v.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Italije.</a:t>
            </a:r>
          </a:p>
          <a:p>
            <a:pPr algn="just"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Opće načelo slobodnog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određivanja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tarifa zabranjuje državama članicama 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„uvođenje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bilo kojeg sustava prethodnog ili sustavnog odobravanja cjenika nekog osiguratelja kojega ovaj koristi u odnosima s ugovarateljima 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osiguranja”,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gore citirana presuda EU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suda.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hr-H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Segoe UI" pitchFamily="34" charset="0"/>
            </a:endParaRP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3754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 </a:t>
            </a:r>
          </a:p>
          <a:p>
            <a:pPr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Odnos tehničkih i komercijalnih tarifa </a:t>
            </a:r>
          </a:p>
          <a:p>
            <a:pPr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tehničke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– nadležnost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aktuara,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aktuarske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tarife,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odrediti cijenu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rizika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komercijalne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– nadležnost uprava – prodajna cijena rizika (osiguranja) na tržištu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Razlozi za postupanje po komercijalnim tarifama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(povećanje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udjela na tržištu,zadržavanje osiguranika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…)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Mogući tehnički gubici – </a:t>
            </a:r>
            <a:r>
              <a:rPr lang="hr-HR" sz="2000" b="1" dirty="0">
                <a:solidFill>
                  <a:schemeClr val="tx2"/>
                </a:solidFill>
                <a:latin typeface="+mj-lt"/>
              </a:rPr>
              <a:t>dostatnost kapitala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 svakom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trenutku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Segoe UI" pitchFamily="34" charset="0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400" b="1" dirty="0">
                <a:solidFill>
                  <a:schemeClr val="tx2"/>
                </a:solidFill>
                <a:latin typeface="+mj-lt"/>
              </a:rPr>
              <a:t>Komercijalne (umjesto tehničkih) tarife</a:t>
            </a:r>
          </a:p>
        </p:txBody>
      </p:sp>
      <p:pic>
        <p:nvPicPr>
          <p:cNvPr id="1638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196975"/>
            <a:ext cx="6696075" cy="532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1. 7. 2013. – ulazak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Republike Hrvatske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 punopravno članstvo EU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Slučaj „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Generali”: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smanjenje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nekih tarifa za 23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%, promidžbena kampanja…,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oduzimanje prava na izdavanje zelene karte (HUO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); razlog: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nekorektna kampanja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ili…?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Ukidanje zabrane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….,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Agencija za zaštitu tržišnog 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takmičenja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prijava protiv HUO-a i osiguratelja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AO;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optužba/sumnja na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kartelsko ponašanje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na tržištu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brana osiguratelja: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visoko regulirano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tržište;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uloga HANFA-e; obveza poštivanja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bonus-malusa;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nije bilo nikakvog sporazuma osiguratelja…; izrazito javni interes za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specifičnost te vrste osiguranja – zaštita trećih oštećenih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osoba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Ishod?? 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Stvarna liberalizacija – početak 2014.g.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34782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Krajem  2013.  početak stvarne liberalizacije tržišta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AO,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Allianz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Grawe, Euroherc, Jadransko, Croatia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itd. </a:t>
            </a: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„Oslobodili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smo cijene…možda se to davno trebalo dogoditi …cijene su niže za 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350-530 kn…još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2008.g. dali smo liberalizirani cjenik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no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šira situacija nije pogodovala da 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zaživi … glupo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je zaustaviti nešto što se prirodno treba dogoditi 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… liberalizacija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nije divljanje, brutalno rušenje cijena s ciljem povećanja broja klijenata, nego prirodan iskorak …početak procesa koji će trajati.“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(čelnik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jednog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osiguratelj,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 Večernji list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4.12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2013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Stvarna liberalizacija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31686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Nestanak standardnih (uzorak) uvjeta 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HUO-a…</a:t>
            </a:r>
            <a:endParaRPr lang="hr-HR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Svaki osiguratelj donosi svoje uvjete …stručna kontrola na HANFI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(obveza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osiguratelja da pošalje uvjete HANFA- i 60 dana prije njihove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primjene)…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Prenormiranost i netransparentnost uvjeta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(20-30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stranica,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prevođenje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stranih uvjeta,…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Tarife: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nedostupne javnosti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…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Primjena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komercijalnih tarifa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(aktuarske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tarife minus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benefiti)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Kroz benefite legalizacija dotadašnje nelegalne prakse…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Prve posljedice stvarne liberalizacije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28622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 kasko ,potpuni ili razne vrste djelomičnog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kaska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+proširenje kruga trećih osoba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(AO plus)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 osiguranje pravne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zaštite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 besplatno neke vrste osiguranja  ( oštećenje stakla na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vozilu,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s/udar s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divljači,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besplatna pomoć na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cesti/asistenca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 zamjensko vozilo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 ostale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usluge: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besplatne smart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aplikacije…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b="1" dirty="0">
                <a:solidFill>
                  <a:schemeClr val="tx2"/>
                </a:solidFill>
                <a:latin typeface="+mj-lt"/>
              </a:rPr>
              <a:t>Mogućnost sklapanja višegodišnjih ugovora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 ugovora na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neodređeno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vrijeme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trajanja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Novi proizvodi, paketi osiguranja: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40925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omicanje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gornje granice bonusa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(do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75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%)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Mogućnost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otkupa gubitka bonusa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Olakšava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se prijenos bonusa s jednog vozača na drugoga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(tzv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otkup </a:t>
            </a:r>
            <a:r>
              <a:rPr lang="hr-HR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povijesti </a:t>
            </a:r>
            <a:r>
              <a:rPr lang="hr-HR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šteta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; nema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ograničenja za prijenos s fizičke na pravnu osobu i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obratno</a:t>
            </a:r>
          </a:p>
          <a:p>
            <a:pPr>
              <a:defRPr/>
            </a:pP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hr-HR" sz="2000" b="1" dirty="0">
                <a:solidFill>
                  <a:schemeClr val="tx2"/>
                </a:solidFill>
                <a:latin typeface="+mj-lt"/>
              </a:rPr>
              <a:t>Dodatni </a:t>
            </a:r>
            <a:r>
              <a:rPr lang="hr-HR" sz="2000" b="1" dirty="0" smtClean="0">
                <a:solidFill>
                  <a:schemeClr val="tx2"/>
                </a:solidFill>
                <a:latin typeface="+mj-lt"/>
              </a:rPr>
              <a:t>popusti:</a:t>
            </a:r>
            <a:endParaRPr lang="hr-HR" sz="2000" b="1" dirty="0">
              <a:solidFill>
                <a:schemeClr val="tx2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vjernost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kilometražu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 obiteljske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prilike,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…broj vozila u obitelji ,broj vozača u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obitelji…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značaj osiguranika ( gleda se ukupan portfelj osiguranja osiguranika )…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Mijenjanje sustava </a:t>
            </a:r>
            <a:r>
              <a:rPr lang="hr-HR" sz="2200" b="1" i="1" dirty="0">
                <a:solidFill>
                  <a:schemeClr val="tx2"/>
                </a:solidFill>
                <a:latin typeface="+mj-lt"/>
              </a:rPr>
              <a:t>bonus-malus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908050"/>
            <a:ext cx="6696075" cy="563231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Mogućnost otkupa gubitka prava iz osiguranja 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(alkohol…)</a:t>
            </a:r>
            <a:endParaRPr lang="hr-HR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hr-HR" sz="2000" b="1" dirty="0" smtClean="0">
                <a:solidFill>
                  <a:schemeClr val="tx2"/>
                </a:solidFill>
                <a:latin typeface="+mj-lt"/>
              </a:rPr>
              <a:t>Ukupne </a:t>
            </a:r>
            <a:r>
              <a:rPr lang="hr-HR" sz="2000" b="1" dirty="0">
                <a:solidFill>
                  <a:schemeClr val="tx2"/>
                </a:solidFill>
                <a:latin typeface="+mj-lt"/>
              </a:rPr>
              <a:t>promjene u premiji </a:t>
            </a:r>
            <a:r>
              <a:rPr lang="hr-HR" sz="2000" b="1" dirty="0" smtClean="0">
                <a:solidFill>
                  <a:schemeClr val="tx2"/>
                </a:solidFill>
                <a:latin typeface="+mj-lt"/>
              </a:rPr>
              <a:t>AO:</a:t>
            </a:r>
          </a:p>
          <a:p>
            <a:pPr>
              <a:defRPr/>
            </a:pPr>
            <a:endParaRPr lang="hr-HR" sz="2000" b="1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 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prva tri mjeseca 2014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.: </a:t>
            </a:r>
            <a:endParaRPr lang="hr-HR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ukupan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apsolutan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pad premije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58 milijuna kuna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(-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8,4 u odnosu na isto razdoblje 2013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.),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unatoč povećanju broja polica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(za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+ 2,8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%; +12.000 polica)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Pad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vrijednosti prosječne premije za 10,9 % - na 1.446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4. mjesecu 2014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.: </a:t>
            </a:r>
            <a:endParaRPr lang="hr-HR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nastavljen pad premije; stopa  – 11,4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%;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dosegao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108,6 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milijuna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! Unatoč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porastu broja polica za 2,4 %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(14.456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police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više) povećan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pad vrijednosti prosječne premije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– na 1.357,00 kn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(stopa: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- 13,4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%)</a:t>
            </a:r>
          </a:p>
          <a:p>
            <a:pPr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   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 9. mjesecu 2014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: ukupno zaračunata bruto premija AO :</a:t>
            </a:r>
          </a:p>
          <a:p>
            <a:pPr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   1.899.995 milijuna kuna ( 2013.. 2.280.020 ) ; </a:t>
            </a:r>
            <a:r>
              <a:rPr lang="hr-HR" sz="2000" dirty="0" smtClean="0">
                <a:solidFill>
                  <a:srgbClr val="FF0000"/>
                </a:solidFill>
                <a:latin typeface="+mj-lt"/>
              </a:rPr>
              <a:t>pad 16,7 %</a:t>
            </a:r>
            <a:endParaRPr lang="hr-HR" sz="20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2531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94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908050"/>
            <a:ext cx="6696075" cy="44627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hr-HR" sz="2400" b="1" dirty="0" smtClean="0">
                <a:solidFill>
                  <a:srgbClr val="444D26"/>
                </a:solidFill>
                <a:latin typeface="+mj-lt"/>
              </a:rPr>
              <a:t>Stanje 30.09.2014.</a:t>
            </a:r>
            <a:endParaRPr lang="hr-HR" sz="2400" b="1" dirty="0">
              <a:solidFill>
                <a:srgbClr val="444D26"/>
              </a:solidFill>
              <a:latin typeface="+mj-lt"/>
            </a:endParaRPr>
          </a:p>
          <a:p>
            <a:pPr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srgbClr val="333333"/>
                </a:solidFill>
                <a:latin typeface="+mj-lt"/>
              </a:rPr>
              <a:t>Od 01.01.2014. do 30.09.2014. premija pala za 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srgbClr val="333333"/>
                </a:solidFill>
                <a:latin typeface="+mj-lt"/>
              </a:rPr>
              <a:t>416 milijuna </a:t>
            </a:r>
            <a:r>
              <a:rPr lang="hr-HR" sz="2000" b="1" dirty="0">
                <a:solidFill>
                  <a:srgbClr val="333333"/>
                </a:solidFill>
                <a:latin typeface="+mj-lt"/>
              </a:rPr>
              <a:t>kuna </a:t>
            </a:r>
            <a:r>
              <a:rPr lang="hr-HR" sz="2000" b="1" dirty="0" smtClean="0">
                <a:solidFill>
                  <a:srgbClr val="333333"/>
                </a:solidFill>
                <a:latin typeface="+mj-lt"/>
              </a:rPr>
              <a:t>(-</a:t>
            </a:r>
            <a:r>
              <a:rPr lang="hr-HR" sz="2000" b="1" dirty="0">
                <a:solidFill>
                  <a:srgbClr val="333333"/>
                </a:solidFill>
                <a:latin typeface="+mj-lt"/>
              </a:rPr>
              <a:t>18,4%) </a:t>
            </a:r>
            <a:r>
              <a:rPr lang="hr-HR" sz="2000" b="1" dirty="0" smtClean="0">
                <a:solidFill>
                  <a:srgbClr val="333333"/>
                </a:solidFill>
                <a:latin typeface="+mj-lt"/>
              </a:rPr>
              <a:t>(55,4 </a:t>
            </a:r>
            <a:r>
              <a:rPr lang="hr-HR" sz="2000" b="1" dirty="0">
                <a:solidFill>
                  <a:srgbClr val="333333"/>
                </a:solidFill>
                <a:latin typeface="+mj-lt"/>
              </a:rPr>
              <a:t>milijuna €) </a:t>
            </a:r>
            <a:endParaRPr lang="hr-HR" sz="2000" b="1" dirty="0" smtClean="0">
              <a:solidFill>
                <a:srgbClr val="333333"/>
              </a:solidFill>
              <a:latin typeface="+mj-lt"/>
            </a:endParaRPr>
          </a:p>
          <a:p>
            <a:pPr>
              <a:defRPr/>
            </a:pPr>
            <a:endParaRPr lang="hr-HR" sz="2000" b="1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Udio u ukupnoj premiji pao sa 32,8% na 28,95%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Prosječna premija pala sa 1.521,05 kn (202 €</a:t>
            </a:r>
            <a:r>
              <a:rPr lang="hr-HR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) </a:t>
            </a:r>
            <a:br>
              <a:rPr lang="hr-HR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hr-HR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na 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1.207,00 kn (160 €)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Znakovi otrežnjenja?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Da. Ali upućeni na krivo mjesto (HANFA)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22531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9"/>
          <p:cNvSpPr txBox="1">
            <a:spLocks noChangeArrowheads="1"/>
          </p:cNvSpPr>
          <p:nvPr/>
        </p:nvSpPr>
        <p:spPr bwMode="auto">
          <a:xfrm>
            <a:off x="2386013" y="433388"/>
            <a:ext cx="6624637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3200" b="1" dirty="0">
                <a:solidFill>
                  <a:srgbClr val="444D26"/>
                </a:solidFill>
                <a:latin typeface="Calibri" panose="020F0502020204030204" pitchFamily="34" charset="0"/>
              </a:rPr>
              <a:t>Sadržaj</a:t>
            </a:r>
          </a:p>
          <a:p>
            <a:pPr>
              <a:defRPr/>
            </a:pPr>
            <a:endParaRPr lang="hr-HR" sz="32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Liberalizacija tržišta obveznog osiguranja od automobilske odgovornosti – hrvatsko iskustvo</a:t>
            </a:r>
          </a:p>
          <a:p>
            <a:pPr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Stanje tržišta prije 1.siječnja 2008.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Stanje tržišta od 1.1.2008. do 1.7.2013.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Početak liberalizacije tržišta u Hrvatskoj – 9.2014.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Slučaj Generali i početak stvarne liberalizacije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Agencija za zaštitu tržišnog natjecanja protiv HUO-a i osiguratelja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Stanje tržišta danas</a:t>
            </a:r>
          </a:p>
        </p:txBody>
      </p:sp>
      <p:pic>
        <p:nvPicPr>
          <p:cNvPr id="6147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440120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Upozorenje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 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„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rezanje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cijena osiguranja od automobilske odgovornosti može ugroziti poslovanje cijelog osigurateljnog </a:t>
            </a:r>
            <a:r>
              <a:rPr lang="hr-HR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sektora”</a:t>
            </a:r>
            <a:r>
              <a:rPr lang="hr-HR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Poslovni dnevnik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21.1.2014.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Konkurencija se pretvorila u –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damping!?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Prognoza za 2014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ukupan pad premije AO za najmanje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20%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 apsolutnom iznosu to bi bilo cca 500-550 milijuna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kuna.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Ostala osiguranja – neživot su ionako u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stagnaciji: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 urušavanje ruši ukupnu premiju branše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što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ima nesagledive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posljedice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 društvo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(manja premija,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manje investicije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manji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broj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zaposlenih,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manji porez i prihod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budžeta…)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Prijeti li nam grčki sindrom?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355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378565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Kombinirana kvota neto AO osiguranja u 2012.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iznosila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je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83,70%</a:t>
            </a:r>
          </a:p>
          <a:p>
            <a:pPr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Stres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test: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smanjenje premije za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10-15%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dovodi kombiniranu neto kvotu na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100%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vako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veće smanjenje premije – znači negativan rezultat i gubitak u poslovanju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AO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Prvi znakovi otrežnjenja : 9. mjesec 2014. ; izjave nekih predsjednika uprava 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Krivo zazivanje intervencije Nadzornog tijela ( </a:t>
            </a:r>
            <a:r>
              <a:rPr lang="hr-H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Hanfe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Upozorenje HAD-a (Hrvatskog aktuarskog društva)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458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28622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Mišljenje o zakonitom postupanju prilikom sklapanja ugovora o obveznom osiguranju od automobilske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odgovornosti: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insistiranje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na tarifama sačinjenim po aktuarskim načelima i pravilima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struke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benefiti: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samo uz odluku uprava 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voditi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računa o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Solvency </a:t>
            </a: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II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468000" indent="-285750">
              <a:buFont typeface="Courier New" panose="02070309020205020404" pitchFamily="49" charset="0"/>
              <a:buChar char="o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uprave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 dužne upravljati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rizikom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468000" indent="-285750">
              <a:buFont typeface="Courier New" panose="02070309020205020404" pitchFamily="49" charset="0"/>
              <a:buChar char="o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imati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dovoljno kapitalno pokriće za  komercijalne tarife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(dakle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benefite)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(Novo) Mišljenje HANFA-e od 29.11.2013.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4708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Razlozi:</a:t>
            </a:r>
          </a:p>
          <a:p>
            <a:pPr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Trenutak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prelaska na liberalizirane uvjete i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cjenike: vrlo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visoka razina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premije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Faza pada broja šteta i iznosa odšteta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Ovlasti HANFA-e da kontrolira kapitalno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pokriće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Izmjene Zakona o obveznim osiguranjima u prometu (1.7.2013.) o obvezama Garancijskog fonda za štete koje uzrokuju vozači osigurani kod osiguratelja koji je u likvidaciji ili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stečaju: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ukupno  0,5 %  godišnje od zaračunate premije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(prema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projekciji ovogodišnje premije od 2,5 milijarde kn – 12,5 milijuna 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kuna!)</a:t>
            </a:r>
          </a:p>
          <a:p>
            <a:pPr marL="285750" indent="-285750"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defRPr/>
            </a:pPr>
            <a:r>
              <a:rPr lang="hr-H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Posljedica je “dostatnost premije za liberalizaciju“.</a:t>
            </a:r>
          </a:p>
          <a:p>
            <a:pPr marL="285750" indent="-285750"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Ipak, </a:t>
            </a:r>
            <a:r>
              <a:rPr lang="hr-HR" sz="2200" b="1" i="1" dirty="0">
                <a:solidFill>
                  <a:schemeClr val="tx2"/>
                </a:solidFill>
                <a:latin typeface="+mj-lt"/>
              </a:rPr>
              <a:t>grčki</a:t>
            </a:r>
            <a:r>
              <a:rPr lang="hr-HR" sz="2200" b="1" dirty="0">
                <a:solidFill>
                  <a:schemeClr val="tx2"/>
                </a:solidFill>
                <a:latin typeface="+mj-lt"/>
              </a:rPr>
              <a:t> scenarij malo vjerojatan :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19338" y="1341438"/>
            <a:ext cx="6696075" cy="4708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Prilagodbom pravnih propisa</a:t>
            </a:r>
            <a:b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/>
            </a:r>
            <a:b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i/ili</a:t>
            </a:r>
          </a:p>
          <a:p>
            <a:pPr marL="285750" indent="-285750"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Stroga kontrola postojećeg premijskog sustava do trenutka liberalizacije, posebno  bonus-</a:t>
            </a:r>
            <a:r>
              <a:rPr lang="hr-H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malus</a:t>
            </a: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sustava.</a:t>
            </a:r>
            <a:b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defRPr/>
            </a:pPr>
            <a:endParaRPr lang="hr-HR" sz="2000" b="1" dirty="0" smtClean="0">
              <a:solidFill>
                <a:srgbClr val="002060"/>
              </a:solidFill>
              <a:latin typeface="+mj-lt"/>
            </a:endParaRPr>
          </a:p>
          <a:p>
            <a:pPr marL="285750" indent="-285750">
              <a:defRPr/>
            </a:pPr>
            <a:r>
              <a:rPr lang="hr-HR" sz="2000" b="1" dirty="0" smtClean="0">
                <a:solidFill>
                  <a:schemeClr val="tx2"/>
                </a:solidFill>
                <a:latin typeface="+mj-lt"/>
              </a:rPr>
              <a:t>Praktično tehničko rješenje:</a:t>
            </a:r>
          </a:p>
          <a:p>
            <a:pPr marL="285750" indent="-285750"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indent="-285750" algn="just">
              <a:defRPr/>
            </a:pPr>
            <a:r>
              <a:rPr lang="hr-H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Zajednički informacijski sustav za prodaju autoodgovornosti svih osiguravatelja sa ugrađenim elementima kontrole poštivanja postojećeg premijskog sustava</a:t>
            </a: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defRPr/>
            </a:pPr>
            <a:endParaRPr lang="hr-H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200" b="1" dirty="0">
                <a:solidFill>
                  <a:schemeClr val="tx2"/>
                </a:solidFill>
                <a:latin typeface="+mj-lt"/>
              </a:rPr>
              <a:t>Kako osigurati “dostatnost premije za liberalizaciju”?</a:t>
            </a:r>
            <a:endParaRPr lang="hr-HR" sz="2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76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-3175" y="4005263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Segoe UI" pitchFamily="34" charset="0"/>
              </a:rPr>
              <a:t>Hvala na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400" b="1" dirty="0">
                <a:solidFill>
                  <a:schemeClr val="tx2"/>
                </a:solidFill>
                <a:latin typeface="+mj-lt"/>
              </a:rPr>
              <a:t>Stanje tržišta AO u Hrvatskoj prije 1.1.2008. (administrativno kontrolirano tržište; sustav prethodne kontrole uvjeta i tarifa )</a:t>
            </a:r>
            <a:endParaRPr lang="hr-HR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51088" y="1701800"/>
            <a:ext cx="6515100" cy="4248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hr-HR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Zakon o obveznim osiguranjima u prometu 2005.-</a:t>
            </a:r>
          </a:p>
          <a:p>
            <a:pPr>
              <a:defRPr/>
            </a:pP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Čl. 68.- uvjeti osiguranja i premije: zajednički uvjeti i jedinstvene osnovice funkcionalne premije (u okviru Hrvatskog ureda za osiguranje)</a:t>
            </a:r>
          </a:p>
          <a:p>
            <a:pPr>
              <a:defRPr/>
            </a:pPr>
            <a:endParaRPr lang="hr-HR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Odobrenje </a:t>
            </a:r>
            <a:r>
              <a:rPr lang="hr-H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Nadzornog tijela (HANFA)</a:t>
            </a: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hr-H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nakon prethodnog ispitivanja sukladnosti s propisima, aktuarskim načelima i pravilima struke</a:t>
            </a:r>
          </a:p>
          <a:p>
            <a:pPr>
              <a:defRPr/>
            </a:pPr>
            <a:endParaRPr lang="hr-HR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Objava zajedničkih uvjeta i tarifa (HUO ) i to 30 dana prije početka njihove primjene</a:t>
            </a:r>
          </a:p>
          <a:p>
            <a:pPr>
              <a:defRPr/>
            </a:pPr>
            <a:endParaRPr lang="hr-HR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Ovlaštenje HANFA da sama donese obvezujuće zajedničke uvjete i zajednički premijski sustav, ako…</a:t>
            </a:r>
          </a:p>
          <a:p>
            <a:pPr>
              <a:defRPr/>
            </a:pPr>
            <a:endParaRPr lang="hr-HR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000" b="1" dirty="0">
                <a:solidFill>
                  <a:schemeClr val="tx2"/>
                </a:solidFill>
                <a:latin typeface="+mj-lt"/>
              </a:rPr>
              <a:t>Stanje tržišta AO od 1.1.2008. do 9.2013. (sustav </a:t>
            </a:r>
            <a:r>
              <a:rPr lang="hr-HR" sz="2000" b="1" i="1" dirty="0">
                <a:solidFill>
                  <a:schemeClr val="tx2"/>
                </a:solidFill>
                <a:latin typeface="+mj-lt"/>
              </a:rPr>
              <a:t>kvazi</a:t>
            </a:r>
            <a:r>
              <a:rPr lang="hr-HR" sz="2000" b="1" dirty="0">
                <a:solidFill>
                  <a:schemeClr val="tx2"/>
                </a:solidFill>
                <a:latin typeface="+mj-lt"/>
              </a:rPr>
              <a:t> -liberaliziranog tržišta)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1088" y="1701800"/>
            <a:ext cx="6515100" cy="347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Prestanak važenja čl. 68. 31.12. 2007., stupa na snagu čl. 10. Zakona  - novi sustav donošenja uvjeta i premijskog sustava</a:t>
            </a:r>
          </a:p>
          <a:p>
            <a:pPr algn="just"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Izvješćivanje Nadzornog tijela o uvjetima i cjenicima premija AO najkasnije 60 dana prije njihove primjene, radi ispitivanja…</a:t>
            </a:r>
          </a:p>
          <a:p>
            <a:pPr algn="just"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Provjere jesu li uvjeti i cjenici premija sukladni zakonskim propisima, aktuarskim načelima i pravilima struke – poziv osiguratelju da u određenom roku izmjeni uvjete i tarife … zabrana osiguratelju da primjenjuje uvjete i tarife </a:t>
            </a:r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400" b="1" dirty="0">
                <a:solidFill>
                  <a:schemeClr val="tx2"/>
                </a:solidFill>
                <a:latin typeface="+mj-lt"/>
              </a:rPr>
              <a:t>Karakteristike </a:t>
            </a:r>
            <a:r>
              <a:rPr lang="hr-HR" sz="2400" b="1" i="1" dirty="0">
                <a:solidFill>
                  <a:schemeClr val="tx2"/>
                </a:solidFill>
                <a:latin typeface="+mj-lt"/>
              </a:rPr>
              <a:t>kvazi</a:t>
            </a:r>
            <a:r>
              <a:rPr lang="hr-HR" sz="2400" b="1" dirty="0">
                <a:solidFill>
                  <a:schemeClr val="tx2"/>
                </a:solidFill>
                <a:latin typeface="+mj-lt"/>
              </a:rPr>
              <a:t>-liberaliziranog tržišta</a:t>
            </a:r>
            <a:endParaRPr lang="hr-HR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1088" y="1701800"/>
            <a:ext cx="6515100" cy="4402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Deregulacija, formalno uvedena radi EU prava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Uporaba standardnih uvjeta i osnova premijskog sustava HUO-a pod firmom vlastitih uvjeta i tarifa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Liberalizacija tržišta, ograničena, bez konkurencije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Netransparentnost uvjeta i tarifa,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konkurentnost „ispod stola“- ilegalnim odobravanjem bonusa suprotno vlastitim tarifama + nelegalnim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benefitima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osiguranicima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Kvazi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– liberalizacija odgovara Državi, osigurateljima…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Kontrola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ponašanja usmjerena isključivo na poštivanje bonus-malus sustava …prijave i kazne osigurateljima i odgovornim osobama osiguratelja;…pad broja osiguranika s 50 % bonusa s 97% na 75 %.</a:t>
            </a:r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8538" y="1268413"/>
            <a:ext cx="6515100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Rast premije AO u apsolutnim iznosima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Rast prosječne premije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Rast značaja AO vrste u ukupnoj premiji osiguranja osigurateljne industrije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„uništavanje“ ostalih vrsta osiguranja u korist AO (besplatna ostala osiguranja – nezgoda, kasko, putno , zdravstveno, požarno …) ako se ugovori osiguranje od AO</a:t>
            </a:r>
          </a:p>
        </p:txBody>
      </p:sp>
      <p:pic>
        <p:nvPicPr>
          <p:cNvPr id="1024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400" b="1" dirty="0">
                <a:solidFill>
                  <a:schemeClr val="tx2"/>
                </a:solidFill>
                <a:latin typeface="+mj-lt"/>
              </a:rPr>
              <a:t>Tabela 1. – kretanje premije AO, izvor: HUO-izvješća o poslovanju AO</a:t>
            </a:r>
            <a:endParaRPr lang="hr-HR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52675" y="2293938"/>
          <a:ext cx="6323012" cy="2143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66"/>
                <a:gridCol w="2086335"/>
                <a:gridCol w="1944572"/>
                <a:gridCol w="1871439"/>
              </a:tblGrid>
              <a:tr h="370668">
                <a:tc>
                  <a:txBody>
                    <a:bodyPr/>
                    <a:lstStyle/>
                    <a:p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2008.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2012.</a:t>
                      </a:r>
                      <a:endParaRPr lang="hr-HR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</a:tr>
              <a:tr h="822794"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Učešće ZBP u ukupno ZBP industrije osiguranja 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30,17 % 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32,53 %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</a:tr>
              <a:tr h="578995">
                <a:tc>
                  <a:txBody>
                    <a:bodyPr/>
                    <a:lstStyle/>
                    <a:p>
                      <a:r>
                        <a:rPr lang="hr-HR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Ukupno ZBP AO 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2.884 milijuna kuna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2.915 milijuna kuna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</a:tr>
              <a:tr h="370668">
                <a:tc>
                  <a:txBody>
                    <a:bodyPr/>
                    <a:lstStyle/>
                    <a:p>
                      <a:r>
                        <a:rPr lang="hr-HR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Prosječna ZBP 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1453,00 kn 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1511,00 kn</a:t>
                      </a:r>
                      <a:endParaRPr lang="hr-H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0" marR="91430" marT="45698" marB="45698"/>
                </a:tc>
              </a:tr>
            </a:tbl>
          </a:graphicData>
        </a:graphic>
      </p:graphicFrame>
      <p:pic>
        <p:nvPicPr>
          <p:cNvPr id="1129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268538" y="395288"/>
            <a:ext cx="669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Istovremeno: Pad broja šteta i isplaćenih iznosa za štete AO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52675" y="2312988"/>
          <a:ext cx="6251574" cy="169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04"/>
                <a:gridCol w="2448227"/>
                <a:gridCol w="1702985"/>
                <a:gridCol w="1679658"/>
              </a:tblGrid>
              <a:tr h="370979">
                <a:tc>
                  <a:txBody>
                    <a:bodyPr/>
                    <a:lstStyle/>
                    <a:p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latin typeface="+mj-lt"/>
                        </a:rPr>
                        <a:t>2008.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latin typeface="+mj-lt"/>
                        </a:rPr>
                        <a:t>2012.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 marL="91438" marR="91438" marT="45737" marB="45737"/>
                </a:tc>
              </a:tr>
              <a:tr h="370979"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Broj prijavljenih šteta 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122.222 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89.209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</a:tr>
              <a:tr h="579337">
                <a:tc>
                  <a:txBody>
                    <a:bodyPr/>
                    <a:lstStyle/>
                    <a:p>
                      <a:r>
                        <a:rPr lang="hr-HR" sz="1600" b="0" dirty="0" smtClean="0">
                          <a:latin typeface="+mj-lt"/>
                        </a:rPr>
                        <a:t>2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Ukupno isplaćeni iznosi za štete 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1.618 milijuna kn 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1.099 milijuna kn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</a:tr>
              <a:tr h="370979">
                <a:tc>
                  <a:txBody>
                    <a:bodyPr/>
                    <a:lstStyle/>
                    <a:p>
                      <a:r>
                        <a:rPr lang="hr-HR" sz="1600" b="0" dirty="0" smtClean="0">
                          <a:latin typeface="+mj-lt"/>
                        </a:rPr>
                        <a:t>3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Prosječna isplaćena šteta 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14.215,00 kn 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  <a:tc>
                  <a:txBody>
                    <a:bodyPr/>
                    <a:lstStyle/>
                    <a:p>
                      <a:r>
                        <a:rPr lang="hr-H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13.720,00 kn</a:t>
                      </a:r>
                      <a:endParaRPr lang="hr-HR" sz="1600" b="0" dirty="0">
                        <a:latin typeface="+mj-lt"/>
                      </a:endParaRPr>
                    </a:p>
                  </a:txBody>
                  <a:tcPr marL="91438" marR="91438" marT="45737" marB="45737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8538" y="1341438"/>
            <a:ext cx="6264275" cy="3876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solidFill>
                  <a:schemeClr val="tx2"/>
                </a:solidFill>
                <a:latin typeface="+mj-lt"/>
              </a:rPr>
              <a:t>Tabela 2.- kretanje broja šteta i iznosa isplata za štete. Izvor: HUO izvješća o poslovanju AO</a:t>
            </a: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>
              <a:defRPr/>
            </a:pPr>
            <a:endParaRPr lang="hr-HR" sz="16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Pozitivan financijski rezultat AO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Porast dobiti osiguratelja </a:t>
            </a:r>
          </a:p>
          <a:p>
            <a:pPr>
              <a:defRPr/>
            </a:pPr>
            <a:endParaRPr lang="hr-HR" sz="1400" dirty="0">
              <a:latin typeface="+mj-lt"/>
            </a:endParaRPr>
          </a:p>
        </p:txBody>
      </p:sp>
      <p:pic>
        <p:nvPicPr>
          <p:cNvPr id="12319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2370138" y="430213"/>
            <a:ext cx="669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000" b="1" dirty="0">
                <a:solidFill>
                  <a:schemeClr val="tx2"/>
                </a:solidFill>
                <a:latin typeface="+mj-lt"/>
              </a:rPr>
              <a:t>Jedinstveno EU tržište</a:t>
            </a:r>
          </a:p>
          <a:p>
            <a:pPr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sloboda nastana i (režim) slobodnog pružanja usluga</a:t>
            </a:r>
            <a:endParaRPr lang="hr-HR" sz="2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1088" y="1701800"/>
            <a:ext cx="6515100" cy="347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Pravni okvir slobodnog tržišta AO:</a:t>
            </a:r>
          </a:p>
          <a:p>
            <a:pPr algn="just">
              <a:defRPr/>
            </a:pPr>
            <a:endParaRPr lang="hr-HR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EU 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direktive treće generacije </a:t>
            </a: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– neživot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Čl. 28. Treće direktive - neživot od 18.06.1992. (kasnija modifikacija direktivom br. 73/239 ): </a:t>
            </a:r>
            <a:r>
              <a:rPr lang="hr-HR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„Država članica u kojoj je rizik smješten ne može spriječiti ugovaratelja osiguranja da potpiše ugovor o osiguranju s osigurateljem koji ima ovlaštenje za rad u skladu s čl. 6. Direktive br. 72/239/CEE, osim ako se radi o sprečavanju kršenja odredbi koje štite javni interes u zemlji u kojoj je rizik smješten.</a:t>
            </a:r>
            <a:r>
              <a:rPr lang="hr-H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”</a:t>
            </a:r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5876925"/>
            <a:ext cx="14398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2021</TotalTime>
  <Words>1765</Words>
  <Application>Microsoft Office PowerPoint</Application>
  <PresentationFormat>On-screen Show (4:3)</PresentationFormat>
  <Paragraphs>223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Courier New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incubis</dc:creator>
  <cp:lastModifiedBy>Marija Matijević</cp:lastModifiedBy>
  <cp:revision>500</cp:revision>
  <cp:lastPrinted>2014-10-29T07:53:27Z</cp:lastPrinted>
  <dcterms:created xsi:type="dcterms:W3CDTF">2010-06-07T06:27:13Z</dcterms:created>
  <dcterms:modified xsi:type="dcterms:W3CDTF">2014-10-29T08:07:43Z</dcterms:modified>
</cp:coreProperties>
</file>